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23"/>
  </p:notesMasterIdLst>
  <p:handoutMasterIdLst>
    <p:handoutMasterId r:id="rId24"/>
  </p:handoutMasterIdLst>
  <p:sldIdLst>
    <p:sldId id="256" r:id="rId3"/>
    <p:sldId id="310" r:id="rId4"/>
    <p:sldId id="313" r:id="rId5"/>
    <p:sldId id="314" r:id="rId6"/>
    <p:sldId id="315" r:id="rId7"/>
    <p:sldId id="319" r:id="rId8"/>
    <p:sldId id="317" r:id="rId9"/>
    <p:sldId id="318" r:id="rId10"/>
    <p:sldId id="316" r:id="rId11"/>
    <p:sldId id="321" r:id="rId12"/>
    <p:sldId id="320" r:id="rId13"/>
    <p:sldId id="322" r:id="rId14"/>
    <p:sldId id="325" r:id="rId15"/>
    <p:sldId id="284" r:id="rId16"/>
    <p:sldId id="328" r:id="rId17"/>
    <p:sldId id="326" r:id="rId18"/>
    <p:sldId id="312" r:id="rId19"/>
    <p:sldId id="327" r:id="rId20"/>
    <p:sldId id="323" r:id="rId21"/>
    <p:sldId id="329" r:id="rId2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2876" autoAdjust="0"/>
  </p:normalViewPr>
  <p:slideViewPr>
    <p:cSldViewPr>
      <p:cViewPr varScale="1">
        <p:scale>
          <a:sx n="96" d="100"/>
          <a:sy n="96" d="100"/>
        </p:scale>
        <p:origin x="17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57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FD7D5C1-7B2C-418D-B1A3-E08F34126F7B}" type="datetimeFigureOut">
              <a:rPr lang="fr-FR"/>
              <a:pPr>
                <a:defRPr/>
              </a:pPr>
              <a:t>02/08/2018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83382C3-D005-4F4C-80DE-BD735BD1C9DF}" type="slidenum">
              <a:rPr lang="fr-FR" altLang="fr-FR"/>
              <a:pPr>
                <a:defRPr/>
              </a:pPr>
              <a:t>‹N°›</a:t>
            </a:fld>
            <a:endParaRPr lang="fr-FR" altLang="fr-FR"/>
          </a:p>
        </p:txBody>
      </p:sp>
    </p:spTree>
    <p:extLst>
      <p:ext uri="{BB962C8B-B14F-4D97-AF65-F5344CB8AC3E}">
        <p14:creationId xmlns:p14="http://schemas.microsoft.com/office/powerpoint/2010/main" val="207245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E88F21A-1666-400F-9F37-C8AA9A672927}" type="slidenum">
              <a:rPr lang="ru-RU" altLang="fr-FR"/>
              <a:pPr>
                <a:defRPr/>
              </a:pPr>
              <a:t>‹N°›</a:t>
            </a:fld>
            <a:endParaRPr lang="ru-RU" altLang="fr-FR"/>
          </a:p>
        </p:txBody>
      </p:sp>
    </p:spTree>
    <p:extLst>
      <p:ext uri="{BB962C8B-B14F-4D97-AF65-F5344CB8AC3E}">
        <p14:creationId xmlns:p14="http://schemas.microsoft.com/office/powerpoint/2010/main" val="943318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4A2E25-F2FD-4E7B-BF92-0A17ADF25730}" type="slidenum">
              <a:rPr lang="ru-RU" altLang="fr-FR" smtClean="0"/>
              <a:pPr>
                <a:spcBef>
                  <a:spcPct val="0"/>
                </a:spcBef>
              </a:pPr>
              <a:t>1</a:t>
            </a:fld>
            <a:endParaRPr lang="ru-RU" altLang="fr-F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17144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Line 8"/>
          <p:cNvSpPr>
            <a:spLocks noChangeShapeType="1"/>
          </p:cNvSpPr>
          <p:nvPr/>
        </p:nvSpPr>
        <p:spPr bwMode="auto">
          <a:xfrm>
            <a:off x="1981200" y="3962400"/>
            <a:ext cx="651192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 name="Rectangle 14"/>
          <p:cNvSpPr>
            <a:spLocks noChangeArrowheads="1"/>
          </p:cNvSpPr>
          <p:nvPr/>
        </p:nvSpPr>
        <p:spPr bwMode="auto">
          <a:xfrm>
            <a:off x="468313" y="616585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en-US" sz="1200">
              <a:latin typeface="Garamond" panose="02020404030301010803" pitchFamily="18" charset="0"/>
            </a:endParaRPr>
          </a:p>
        </p:txBody>
      </p:sp>
      <p:sp>
        <p:nvSpPr>
          <p:cNvPr id="9218"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Click to edit Master title style</a:t>
            </a:r>
          </a:p>
        </p:txBody>
      </p:sp>
      <p:sp>
        <p:nvSpPr>
          <p:cNvPr id="9219" name="Rectangle 3"/>
          <p:cNvSpPr>
            <a:spLocks noGrp="1" noChangeArrowheads="1"/>
          </p:cNvSpPr>
          <p:nvPr>
            <p:ph type="subTitle" idx="1"/>
          </p:nvPr>
        </p:nvSpPr>
        <p:spPr>
          <a:xfrm>
            <a:off x="1981200" y="3985026"/>
            <a:ext cx="6553200" cy="1752600"/>
          </a:xfrm>
          <a:ln>
            <a:noFill/>
          </a:ln>
        </p:spPr>
        <p:txBody>
          <a:bodyPr/>
          <a:lstStyle>
            <a:lvl1pPr marL="0" indent="0">
              <a:buFont typeface="Wingdings" pitchFamily="2" charset="2"/>
              <a:buNone/>
              <a:defRPr sz="2800"/>
            </a:lvl1pPr>
          </a:lstStyle>
          <a:p>
            <a:r>
              <a:rPr lang="ru-RU" altLang="en-US"/>
              <a:t>Click to edit Master subtitle style</a:t>
            </a:r>
          </a:p>
        </p:txBody>
      </p:sp>
      <p:sp>
        <p:nvSpPr>
          <p:cNvPr id="7" name="Rectangle 5"/>
          <p:cNvSpPr>
            <a:spLocks noGrp="1" noChangeArrowheads="1"/>
          </p:cNvSpPr>
          <p:nvPr>
            <p:ph type="ftr" sz="quarter" idx="10"/>
          </p:nvPr>
        </p:nvSpPr>
        <p:spPr>
          <a:xfrm>
            <a:off x="3124200" y="6243638"/>
            <a:ext cx="2895600" cy="457200"/>
          </a:xfrm>
        </p:spPr>
        <p:txBody>
          <a:bodyPr/>
          <a:lstStyle>
            <a:lvl1pPr>
              <a:defRPr sz="1600">
                <a:latin typeface="Monotype Corsiva" pitchFamily="66" charset="0"/>
              </a:defRPr>
            </a:lvl1pPr>
          </a:lstStyle>
          <a:p>
            <a:pPr>
              <a:defRPr/>
            </a:pPr>
            <a:r>
              <a:rPr lang="fr-FR" altLang="en-US"/>
              <a:t>"Formes, milieux et systèmes techniques"Lyon - 25 octobre 2011</a:t>
            </a:r>
            <a:endParaRPr lang="ru-RU" altLang="en-US"/>
          </a:p>
        </p:txBody>
      </p:sp>
    </p:spTree>
    <p:extLst>
      <p:ext uri="{BB962C8B-B14F-4D97-AF65-F5344CB8AC3E}">
        <p14:creationId xmlns:p14="http://schemas.microsoft.com/office/powerpoint/2010/main" val="167011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8DB113-2ED2-4D63-8D69-83290573E49B}" type="slidenum">
              <a:rPr lang="ru-RU" altLang="en-US"/>
              <a:pPr>
                <a:defRPr/>
              </a:pPr>
              <a:t>‹N°›</a:t>
            </a:fld>
            <a:endParaRPr lang="ru-RU" altLang="en-US"/>
          </a:p>
        </p:txBody>
      </p:sp>
    </p:spTree>
    <p:extLst>
      <p:ext uri="{BB962C8B-B14F-4D97-AF65-F5344CB8AC3E}">
        <p14:creationId xmlns:p14="http://schemas.microsoft.com/office/powerpoint/2010/main" val="4397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00850" y="260350"/>
            <a:ext cx="2112963" cy="58705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60350"/>
            <a:ext cx="6191250" cy="58705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1B34E8-4AFE-494D-852D-EFB2F790ECD8}" type="slidenum">
              <a:rPr lang="ru-RU" altLang="en-US"/>
              <a:pPr>
                <a:defRPr/>
              </a:pPr>
              <a:t>‹N°›</a:t>
            </a:fld>
            <a:endParaRPr lang="ru-RU" altLang="en-US"/>
          </a:p>
        </p:txBody>
      </p:sp>
    </p:spTree>
    <p:extLst>
      <p:ext uri="{BB962C8B-B14F-4D97-AF65-F5344CB8AC3E}">
        <p14:creationId xmlns:p14="http://schemas.microsoft.com/office/powerpoint/2010/main" val="125774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6" name="Espace réservé du numéro de diapositive 5"/>
          <p:cNvSpPr>
            <a:spLocks noGrp="1"/>
          </p:cNvSpPr>
          <p:nvPr>
            <p:ph type="sldNum" sz="quarter" idx="12"/>
          </p:nvPr>
        </p:nvSpPr>
        <p:spPr/>
        <p:txBody>
          <a:bodyPr/>
          <a:lstStyle>
            <a:lvl1pPr>
              <a:defRPr/>
            </a:lvl1pPr>
          </a:lstStyle>
          <a:p>
            <a:pPr>
              <a:defRPr/>
            </a:pPr>
            <a:fld id="{106CF47A-3785-45E3-A363-D64C4E534A9D}" type="slidenum">
              <a:rPr lang="fr-FR" altLang="fr-FR"/>
              <a:pPr>
                <a:defRPr/>
              </a:pPr>
              <a:t>‹N°›</a:t>
            </a:fld>
            <a:endParaRPr lang="fr-FR" altLang="fr-FR"/>
          </a:p>
        </p:txBody>
      </p:sp>
    </p:spTree>
    <p:extLst>
      <p:ext uri="{BB962C8B-B14F-4D97-AF65-F5344CB8AC3E}">
        <p14:creationId xmlns:p14="http://schemas.microsoft.com/office/powerpoint/2010/main" val="78503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6" name="Espace réservé du numéro de diapositive 5"/>
          <p:cNvSpPr>
            <a:spLocks noGrp="1"/>
          </p:cNvSpPr>
          <p:nvPr>
            <p:ph type="sldNum" sz="quarter" idx="12"/>
          </p:nvPr>
        </p:nvSpPr>
        <p:spPr/>
        <p:txBody>
          <a:bodyPr/>
          <a:lstStyle>
            <a:lvl1pPr>
              <a:defRPr/>
            </a:lvl1pPr>
          </a:lstStyle>
          <a:p>
            <a:pPr>
              <a:defRPr/>
            </a:pPr>
            <a:fld id="{01C47372-39C7-4C0A-805F-96018A641B8C}" type="slidenum">
              <a:rPr lang="fr-FR" altLang="fr-FR"/>
              <a:pPr>
                <a:defRPr/>
              </a:pPr>
              <a:t>‹N°›</a:t>
            </a:fld>
            <a:endParaRPr lang="fr-FR" altLang="fr-FR"/>
          </a:p>
        </p:txBody>
      </p:sp>
    </p:spTree>
    <p:extLst>
      <p:ext uri="{BB962C8B-B14F-4D97-AF65-F5344CB8AC3E}">
        <p14:creationId xmlns:p14="http://schemas.microsoft.com/office/powerpoint/2010/main" val="422086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6" name="Espace réservé du numéro de diapositive 5"/>
          <p:cNvSpPr>
            <a:spLocks noGrp="1"/>
          </p:cNvSpPr>
          <p:nvPr>
            <p:ph type="sldNum" sz="quarter" idx="12"/>
          </p:nvPr>
        </p:nvSpPr>
        <p:spPr/>
        <p:txBody>
          <a:bodyPr/>
          <a:lstStyle>
            <a:lvl1pPr>
              <a:defRPr/>
            </a:lvl1pPr>
          </a:lstStyle>
          <a:p>
            <a:pPr>
              <a:defRPr/>
            </a:pPr>
            <a:fld id="{E74655D0-2305-48D8-B904-AA08AB460FA5}" type="slidenum">
              <a:rPr lang="fr-FR" altLang="fr-FR"/>
              <a:pPr>
                <a:defRPr/>
              </a:pPr>
              <a:t>‹N°›</a:t>
            </a:fld>
            <a:endParaRPr lang="fr-FR" altLang="fr-FR"/>
          </a:p>
        </p:txBody>
      </p:sp>
    </p:spTree>
    <p:extLst>
      <p:ext uri="{BB962C8B-B14F-4D97-AF65-F5344CB8AC3E}">
        <p14:creationId xmlns:p14="http://schemas.microsoft.com/office/powerpoint/2010/main" val="159017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7" name="Espace réservé du numéro de diapositive 5"/>
          <p:cNvSpPr>
            <a:spLocks noGrp="1"/>
          </p:cNvSpPr>
          <p:nvPr>
            <p:ph type="sldNum" sz="quarter" idx="12"/>
          </p:nvPr>
        </p:nvSpPr>
        <p:spPr/>
        <p:txBody>
          <a:bodyPr/>
          <a:lstStyle>
            <a:lvl1pPr>
              <a:defRPr/>
            </a:lvl1pPr>
          </a:lstStyle>
          <a:p>
            <a:pPr>
              <a:defRPr/>
            </a:pPr>
            <a:fld id="{00D59307-A375-4A0C-A842-E82CC2F97A64}" type="slidenum">
              <a:rPr lang="fr-FR" altLang="fr-FR"/>
              <a:pPr>
                <a:defRPr/>
              </a:pPr>
              <a:t>‹N°›</a:t>
            </a:fld>
            <a:endParaRPr lang="fr-FR" altLang="fr-FR"/>
          </a:p>
        </p:txBody>
      </p:sp>
    </p:spTree>
    <p:extLst>
      <p:ext uri="{BB962C8B-B14F-4D97-AF65-F5344CB8AC3E}">
        <p14:creationId xmlns:p14="http://schemas.microsoft.com/office/powerpoint/2010/main" val="161856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9" name="Espace réservé du numéro de diapositive 5"/>
          <p:cNvSpPr>
            <a:spLocks noGrp="1"/>
          </p:cNvSpPr>
          <p:nvPr>
            <p:ph type="sldNum" sz="quarter" idx="12"/>
          </p:nvPr>
        </p:nvSpPr>
        <p:spPr/>
        <p:txBody>
          <a:bodyPr/>
          <a:lstStyle>
            <a:lvl1pPr>
              <a:defRPr/>
            </a:lvl1pPr>
          </a:lstStyle>
          <a:p>
            <a:pPr>
              <a:defRPr/>
            </a:pPr>
            <a:fld id="{D985FA5F-1D33-4403-8FCB-ED65CB19770A}" type="slidenum">
              <a:rPr lang="fr-FR" altLang="fr-FR"/>
              <a:pPr>
                <a:defRPr/>
              </a:pPr>
              <a:t>‹N°›</a:t>
            </a:fld>
            <a:endParaRPr lang="fr-FR" altLang="fr-FR"/>
          </a:p>
        </p:txBody>
      </p:sp>
    </p:spTree>
    <p:extLst>
      <p:ext uri="{BB962C8B-B14F-4D97-AF65-F5344CB8AC3E}">
        <p14:creationId xmlns:p14="http://schemas.microsoft.com/office/powerpoint/2010/main" val="181717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5" name="Espace réservé du numéro de diapositive 5"/>
          <p:cNvSpPr>
            <a:spLocks noGrp="1"/>
          </p:cNvSpPr>
          <p:nvPr>
            <p:ph type="sldNum" sz="quarter" idx="12"/>
          </p:nvPr>
        </p:nvSpPr>
        <p:spPr/>
        <p:txBody>
          <a:bodyPr/>
          <a:lstStyle>
            <a:lvl1pPr>
              <a:defRPr/>
            </a:lvl1pPr>
          </a:lstStyle>
          <a:p>
            <a:pPr>
              <a:defRPr/>
            </a:pPr>
            <a:fld id="{1F02BD00-B89B-4B16-8D2C-4E3D663DB2E2}" type="slidenum">
              <a:rPr lang="fr-FR" altLang="fr-FR"/>
              <a:pPr>
                <a:defRPr/>
              </a:pPr>
              <a:t>‹N°›</a:t>
            </a:fld>
            <a:endParaRPr lang="fr-FR" altLang="fr-FR"/>
          </a:p>
        </p:txBody>
      </p:sp>
    </p:spTree>
    <p:extLst>
      <p:ext uri="{BB962C8B-B14F-4D97-AF65-F5344CB8AC3E}">
        <p14:creationId xmlns:p14="http://schemas.microsoft.com/office/powerpoint/2010/main" val="9833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4" name="Espace réservé du numéro de diapositive 5"/>
          <p:cNvSpPr>
            <a:spLocks noGrp="1"/>
          </p:cNvSpPr>
          <p:nvPr>
            <p:ph type="sldNum" sz="quarter" idx="12"/>
          </p:nvPr>
        </p:nvSpPr>
        <p:spPr/>
        <p:txBody>
          <a:bodyPr/>
          <a:lstStyle>
            <a:lvl1pPr>
              <a:defRPr/>
            </a:lvl1pPr>
          </a:lstStyle>
          <a:p>
            <a:pPr>
              <a:defRPr/>
            </a:pPr>
            <a:fld id="{580DC25E-1A0C-4593-BFD4-0091AF33542E}" type="slidenum">
              <a:rPr lang="fr-FR" altLang="fr-FR"/>
              <a:pPr>
                <a:defRPr/>
              </a:pPr>
              <a:t>‹N°›</a:t>
            </a:fld>
            <a:endParaRPr lang="fr-FR" altLang="fr-FR"/>
          </a:p>
        </p:txBody>
      </p:sp>
    </p:spTree>
    <p:extLst>
      <p:ext uri="{BB962C8B-B14F-4D97-AF65-F5344CB8AC3E}">
        <p14:creationId xmlns:p14="http://schemas.microsoft.com/office/powerpoint/2010/main" val="407980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7" name="Espace réservé du numéro de diapositive 5"/>
          <p:cNvSpPr>
            <a:spLocks noGrp="1"/>
          </p:cNvSpPr>
          <p:nvPr>
            <p:ph type="sldNum" sz="quarter" idx="12"/>
          </p:nvPr>
        </p:nvSpPr>
        <p:spPr/>
        <p:txBody>
          <a:bodyPr/>
          <a:lstStyle>
            <a:lvl1pPr>
              <a:defRPr/>
            </a:lvl1pPr>
          </a:lstStyle>
          <a:p>
            <a:pPr>
              <a:defRPr/>
            </a:pPr>
            <a:fld id="{49C6CE52-F093-4D1E-855A-93E14E641610}" type="slidenum">
              <a:rPr lang="fr-FR" altLang="fr-FR"/>
              <a:pPr>
                <a:defRPr/>
              </a:pPr>
              <a:t>‹N°›</a:t>
            </a:fld>
            <a:endParaRPr lang="fr-FR" altLang="fr-FR"/>
          </a:p>
        </p:txBody>
      </p:sp>
    </p:spTree>
    <p:extLst>
      <p:ext uri="{BB962C8B-B14F-4D97-AF65-F5344CB8AC3E}">
        <p14:creationId xmlns:p14="http://schemas.microsoft.com/office/powerpoint/2010/main" val="302789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D01DED-F903-4B7B-982E-93F63169CF8C}" type="slidenum">
              <a:rPr lang="ru-RU" altLang="en-US"/>
              <a:pPr>
                <a:defRPr/>
              </a:pPr>
              <a:t>‹N°›</a:t>
            </a:fld>
            <a:endParaRPr lang="ru-RU" altLang="en-US"/>
          </a:p>
        </p:txBody>
      </p:sp>
    </p:spTree>
    <p:extLst>
      <p:ext uri="{BB962C8B-B14F-4D97-AF65-F5344CB8AC3E}">
        <p14:creationId xmlns:p14="http://schemas.microsoft.com/office/powerpoint/2010/main" val="2238219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7" name="Espace réservé du numéro de diapositive 5"/>
          <p:cNvSpPr>
            <a:spLocks noGrp="1"/>
          </p:cNvSpPr>
          <p:nvPr>
            <p:ph type="sldNum" sz="quarter" idx="12"/>
          </p:nvPr>
        </p:nvSpPr>
        <p:spPr/>
        <p:txBody>
          <a:bodyPr/>
          <a:lstStyle>
            <a:lvl1pPr>
              <a:defRPr/>
            </a:lvl1pPr>
          </a:lstStyle>
          <a:p>
            <a:pPr>
              <a:defRPr/>
            </a:pPr>
            <a:fld id="{30022FB0-3331-47D0-9328-9491EF4BA3A4}" type="slidenum">
              <a:rPr lang="fr-FR" altLang="fr-FR"/>
              <a:pPr>
                <a:defRPr/>
              </a:pPr>
              <a:t>‹N°›</a:t>
            </a:fld>
            <a:endParaRPr lang="fr-FR" altLang="fr-FR"/>
          </a:p>
        </p:txBody>
      </p:sp>
    </p:spTree>
    <p:extLst>
      <p:ext uri="{BB962C8B-B14F-4D97-AF65-F5344CB8AC3E}">
        <p14:creationId xmlns:p14="http://schemas.microsoft.com/office/powerpoint/2010/main" val="84256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6" name="Espace réservé du numéro de diapositive 5"/>
          <p:cNvSpPr>
            <a:spLocks noGrp="1"/>
          </p:cNvSpPr>
          <p:nvPr>
            <p:ph type="sldNum" sz="quarter" idx="12"/>
          </p:nvPr>
        </p:nvSpPr>
        <p:spPr/>
        <p:txBody>
          <a:bodyPr/>
          <a:lstStyle>
            <a:lvl1pPr>
              <a:defRPr/>
            </a:lvl1pPr>
          </a:lstStyle>
          <a:p>
            <a:pPr>
              <a:defRPr/>
            </a:pPr>
            <a:fld id="{41133694-869A-4441-83DF-1A7873BE5A2D}" type="slidenum">
              <a:rPr lang="fr-FR" altLang="fr-FR"/>
              <a:pPr>
                <a:defRPr/>
              </a:pPr>
              <a:t>‹N°›</a:t>
            </a:fld>
            <a:endParaRPr lang="fr-FR" altLang="fr-FR"/>
          </a:p>
        </p:txBody>
      </p:sp>
    </p:spTree>
    <p:extLst>
      <p:ext uri="{BB962C8B-B14F-4D97-AF65-F5344CB8AC3E}">
        <p14:creationId xmlns:p14="http://schemas.microsoft.com/office/powerpoint/2010/main" val="2268132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"Formes, milieux et systèmes techniques"Lyon - 25 octobre 2011</a:t>
            </a:r>
          </a:p>
        </p:txBody>
      </p:sp>
      <p:sp>
        <p:nvSpPr>
          <p:cNvPr id="6" name="Espace réservé du numéro de diapositive 5"/>
          <p:cNvSpPr>
            <a:spLocks noGrp="1"/>
          </p:cNvSpPr>
          <p:nvPr>
            <p:ph type="sldNum" sz="quarter" idx="12"/>
          </p:nvPr>
        </p:nvSpPr>
        <p:spPr/>
        <p:txBody>
          <a:bodyPr/>
          <a:lstStyle>
            <a:lvl1pPr>
              <a:defRPr/>
            </a:lvl1pPr>
          </a:lstStyle>
          <a:p>
            <a:pPr>
              <a:defRPr/>
            </a:pPr>
            <a:fld id="{9EAD9213-241D-4AFF-B169-2353D1AA40D4}" type="slidenum">
              <a:rPr lang="fr-FR" altLang="fr-FR"/>
              <a:pPr>
                <a:defRPr/>
              </a:pPr>
              <a:t>‹N°›</a:t>
            </a:fld>
            <a:endParaRPr lang="fr-FR" altLang="fr-FR"/>
          </a:p>
        </p:txBody>
      </p:sp>
    </p:spTree>
    <p:extLst>
      <p:ext uri="{BB962C8B-B14F-4D97-AF65-F5344CB8AC3E}">
        <p14:creationId xmlns:p14="http://schemas.microsoft.com/office/powerpoint/2010/main" val="119128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ACBBD4-4E61-40B3-A287-5F7FCED94269}" type="slidenum">
              <a:rPr lang="ru-RU" altLang="en-US"/>
              <a:pPr>
                <a:defRPr/>
              </a:pPr>
              <a:t>‹N°›</a:t>
            </a:fld>
            <a:endParaRPr lang="ru-RU" altLang="en-US"/>
          </a:p>
        </p:txBody>
      </p:sp>
    </p:spTree>
    <p:extLst>
      <p:ext uri="{BB962C8B-B14F-4D97-AF65-F5344CB8AC3E}">
        <p14:creationId xmlns:p14="http://schemas.microsoft.com/office/powerpoint/2010/main" val="362534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3F2BBA-A6CD-41BF-82ED-BED7EEC33F17}" type="slidenum">
              <a:rPr lang="ru-RU" altLang="en-US"/>
              <a:pPr>
                <a:defRPr/>
              </a:pPr>
              <a:t>‹N°›</a:t>
            </a:fld>
            <a:endParaRPr lang="ru-RU" altLang="en-US"/>
          </a:p>
        </p:txBody>
      </p:sp>
    </p:spTree>
    <p:extLst>
      <p:ext uri="{BB962C8B-B14F-4D97-AF65-F5344CB8AC3E}">
        <p14:creationId xmlns:p14="http://schemas.microsoft.com/office/powerpoint/2010/main" val="369601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92FF3DAB-BF37-4B0B-8A03-19668068BE3D}" type="slidenum">
              <a:rPr lang="ru-RU" altLang="en-US"/>
              <a:pPr>
                <a:defRPr/>
              </a:pPr>
              <a:t>‹N°›</a:t>
            </a:fld>
            <a:endParaRPr lang="ru-RU" altLang="en-US"/>
          </a:p>
        </p:txBody>
      </p:sp>
    </p:spTree>
    <p:extLst>
      <p:ext uri="{BB962C8B-B14F-4D97-AF65-F5344CB8AC3E}">
        <p14:creationId xmlns:p14="http://schemas.microsoft.com/office/powerpoint/2010/main" val="23784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E6919E3F-F180-4FBA-B937-91F74B2FEDBD}" type="slidenum">
              <a:rPr lang="ru-RU" altLang="en-US"/>
              <a:pPr>
                <a:defRPr/>
              </a:pPr>
              <a:t>‹N°›</a:t>
            </a:fld>
            <a:endParaRPr lang="ru-RU" altLang="en-US"/>
          </a:p>
        </p:txBody>
      </p:sp>
    </p:spTree>
    <p:extLst>
      <p:ext uri="{BB962C8B-B14F-4D97-AF65-F5344CB8AC3E}">
        <p14:creationId xmlns:p14="http://schemas.microsoft.com/office/powerpoint/2010/main" val="34373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51A240B0-2E7B-4C12-BDA2-59E1E7E11D7E}" type="slidenum">
              <a:rPr lang="ru-RU" altLang="en-US"/>
              <a:pPr>
                <a:defRPr/>
              </a:pPr>
              <a:t>‹N°›</a:t>
            </a:fld>
            <a:endParaRPr lang="ru-RU" altLang="en-US"/>
          </a:p>
        </p:txBody>
      </p:sp>
    </p:spTree>
    <p:extLst>
      <p:ext uri="{BB962C8B-B14F-4D97-AF65-F5344CB8AC3E}">
        <p14:creationId xmlns:p14="http://schemas.microsoft.com/office/powerpoint/2010/main" val="2043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449C6E08-50E6-4F22-B074-03BA4DB2EE4F}" type="slidenum">
              <a:rPr lang="ru-RU" altLang="en-US"/>
              <a:pPr>
                <a:defRPr/>
              </a:pPr>
              <a:t>‹N°›</a:t>
            </a:fld>
            <a:endParaRPr lang="ru-RU" altLang="en-US"/>
          </a:p>
        </p:txBody>
      </p:sp>
    </p:spTree>
    <p:extLst>
      <p:ext uri="{BB962C8B-B14F-4D97-AF65-F5344CB8AC3E}">
        <p14:creationId xmlns:p14="http://schemas.microsoft.com/office/powerpoint/2010/main" val="358765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en-US"/>
              <a:t>"Formes, milieux et systèmes techniques"Lyon - 25 octobre 2011</a:t>
            </a: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8D8D897B-F430-4954-A1B2-47086E0B6A63}" type="slidenum">
              <a:rPr lang="ru-RU" altLang="en-US"/>
              <a:pPr>
                <a:defRPr/>
              </a:pPr>
              <a:t>‹N°›</a:t>
            </a:fld>
            <a:endParaRPr lang="ru-RU" altLang="en-US"/>
          </a:p>
        </p:txBody>
      </p:sp>
    </p:spTree>
    <p:extLst>
      <p:ext uri="{BB962C8B-B14F-4D97-AF65-F5344CB8AC3E}">
        <p14:creationId xmlns:p14="http://schemas.microsoft.com/office/powerpoint/2010/main" val="94470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6035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81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defRPr>
            </a:lvl1pPr>
          </a:lstStyle>
          <a:p>
            <a:pPr>
              <a:defRPr/>
            </a:pPr>
            <a:endParaRPr lang="ru-RU" alt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defRPr>
            </a:lvl1pPr>
          </a:lstStyle>
          <a:p>
            <a:pPr>
              <a:defRPr/>
            </a:pPr>
            <a:r>
              <a:rPr lang="fr-FR" altLang="en-US"/>
              <a:t>"Formes, milieux et systèmes techniques"Lyon - 25 octobre 2011</a:t>
            </a:r>
            <a:endParaRPr lang="ru-RU" altLang="en-US"/>
          </a:p>
        </p:txBody>
      </p:sp>
      <p:sp>
        <p:nvSpPr>
          <p:cNvPr id="81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76800AB7-3876-4E10-AABC-7E9B6644123A}" type="slidenum">
              <a:rPr lang="ru-RU" altLang="en-US"/>
              <a:pPr>
                <a:defRPr/>
              </a:pPr>
              <a:t>‹N°›</a:t>
            </a:fld>
            <a:endParaRPr lang="ru-RU" altLang="en-US"/>
          </a:p>
        </p:txBody>
      </p:sp>
      <p:sp>
        <p:nvSpPr>
          <p:cNvPr id="1031" name="Freeform 7"/>
          <p:cNvSpPr>
            <a:spLocks noChangeArrowheads="1"/>
          </p:cNvSpPr>
          <p:nvPr userDrawn="1"/>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2" name="Line 8"/>
          <p:cNvSpPr>
            <a:spLocks noChangeShapeType="1"/>
          </p:cNvSpPr>
          <p:nvPr/>
        </p:nvSpPr>
        <p:spPr bwMode="auto">
          <a:xfrm>
            <a:off x="457200" y="6172200"/>
            <a:ext cx="82296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4167"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dt="0"/>
  <p:txStyles>
    <p:titleStyle>
      <a:lvl1pPr algn="l" rtl="0" eaLnBrk="0" fontAlgn="base" hangingPunct="0">
        <a:spcBef>
          <a:spcPct val="0"/>
        </a:spcBef>
        <a:spcAft>
          <a:spcPct val="0"/>
        </a:spcAft>
        <a:defRPr sz="4200">
          <a:solidFill>
            <a:srgbClr val="003399"/>
          </a:solidFill>
          <a:latin typeface="+mj-lt"/>
          <a:ea typeface="+mj-ea"/>
          <a:cs typeface="+mj-cs"/>
        </a:defRPr>
      </a:lvl1pPr>
      <a:lvl2pPr algn="l" rtl="0" eaLnBrk="0" fontAlgn="base" hangingPunct="0">
        <a:spcBef>
          <a:spcPct val="0"/>
        </a:spcBef>
        <a:spcAft>
          <a:spcPct val="0"/>
        </a:spcAft>
        <a:defRPr sz="4200">
          <a:solidFill>
            <a:srgbClr val="003399"/>
          </a:solidFill>
          <a:latin typeface="Lucida Sans Unicode" pitchFamily="34" charset="0"/>
        </a:defRPr>
      </a:lvl2pPr>
      <a:lvl3pPr algn="l" rtl="0" eaLnBrk="0" fontAlgn="base" hangingPunct="0">
        <a:spcBef>
          <a:spcPct val="0"/>
        </a:spcBef>
        <a:spcAft>
          <a:spcPct val="0"/>
        </a:spcAft>
        <a:defRPr sz="4200">
          <a:solidFill>
            <a:srgbClr val="003399"/>
          </a:solidFill>
          <a:latin typeface="Lucida Sans Unicode" pitchFamily="34" charset="0"/>
        </a:defRPr>
      </a:lvl3pPr>
      <a:lvl4pPr algn="l" rtl="0" eaLnBrk="0" fontAlgn="base" hangingPunct="0">
        <a:spcBef>
          <a:spcPct val="0"/>
        </a:spcBef>
        <a:spcAft>
          <a:spcPct val="0"/>
        </a:spcAft>
        <a:defRPr sz="4200">
          <a:solidFill>
            <a:srgbClr val="003399"/>
          </a:solidFill>
          <a:latin typeface="Lucida Sans Unicode" pitchFamily="34" charset="0"/>
        </a:defRPr>
      </a:lvl4pPr>
      <a:lvl5pPr algn="l" rtl="0" eaLnBrk="0" fontAlgn="base" hangingPunct="0">
        <a:spcBef>
          <a:spcPct val="0"/>
        </a:spcBef>
        <a:spcAft>
          <a:spcPct val="0"/>
        </a:spcAft>
        <a:defRPr sz="4200">
          <a:solidFill>
            <a:srgbClr val="003399"/>
          </a:solidFill>
          <a:latin typeface="Lucida Sans Unicode" pitchFamily="34" charset="0"/>
        </a:defRPr>
      </a:lvl5pPr>
      <a:lvl6pPr marL="457200" algn="l" rtl="0" fontAlgn="base">
        <a:spcBef>
          <a:spcPct val="0"/>
        </a:spcBef>
        <a:spcAft>
          <a:spcPct val="0"/>
        </a:spcAft>
        <a:defRPr sz="4200">
          <a:solidFill>
            <a:srgbClr val="003399"/>
          </a:solidFill>
          <a:latin typeface="Lucida Sans Unicode" pitchFamily="34" charset="0"/>
        </a:defRPr>
      </a:lvl6pPr>
      <a:lvl7pPr marL="914400" algn="l" rtl="0" fontAlgn="base">
        <a:spcBef>
          <a:spcPct val="0"/>
        </a:spcBef>
        <a:spcAft>
          <a:spcPct val="0"/>
        </a:spcAft>
        <a:defRPr sz="4200">
          <a:solidFill>
            <a:srgbClr val="003399"/>
          </a:solidFill>
          <a:latin typeface="Lucida Sans Unicode" pitchFamily="34" charset="0"/>
        </a:defRPr>
      </a:lvl7pPr>
      <a:lvl8pPr marL="1371600" algn="l" rtl="0" fontAlgn="base">
        <a:spcBef>
          <a:spcPct val="0"/>
        </a:spcBef>
        <a:spcAft>
          <a:spcPct val="0"/>
        </a:spcAft>
        <a:defRPr sz="4200">
          <a:solidFill>
            <a:srgbClr val="003399"/>
          </a:solidFill>
          <a:latin typeface="Lucida Sans Unicode" pitchFamily="34" charset="0"/>
        </a:defRPr>
      </a:lvl8pPr>
      <a:lvl9pPr marL="1828800" algn="l" rtl="0" fontAlgn="base">
        <a:spcBef>
          <a:spcPct val="0"/>
        </a:spcBef>
        <a:spcAft>
          <a:spcPct val="0"/>
        </a:spcAft>
        <a:defRPr sz="4200">
          <a:solidFill>
            <a:srgbClr val="003399"/>
          </a:solidFill>
          <a:latin typeface="Lucida Sans Unicode"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fr-FR"/>
              <a:t>"Formes, milieux et systèmes techniques"Lyon - 25 octobre 2011</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85981EDB-DD19-4403-BFD3-7040C2FD294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9219"/>
            <a:ext cx="9148056" cy="5145781"/>
          </a:xfrm>
          <a:prstGeom prst="rect">
            <a:avLst/>
          </a:prstGeom>
        </p:spPr>
      </p:pic>
      <p:sp>
        <p:nvSpPr>
          <p:cNvPr id="6146" name="Rectangle 6"/>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Lucida Sans Unicode" panose="020B0602030504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Lucida Sans Unicode" panose="020B0602030504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Lucida Sans Unicode" panose="020B0602030504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Lucida Sans Unicode" panose="020B0602030504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Lucida Sans Unicode" panose="020B0602030504020204" pitchFamily="34" charset="0"/>
              </a:defRPr>
            </a:lvl9pPr>
          </a:lstStyle>
          <a:p>
            <a:pPr>
              <a:spcBef>
                <a:spcPct val="0"/>
              </a:spcBef>
              <a:buClrTx/>
              <a:buSzTx/>
              <a:buFontTx/>
              <a:buNone/>
            </a:pPr>
            <a:fld id="{BC81DED7-73D2-4408-A716-249D65C6765F}" type="slidenum">
              <a:rPr lang="ru-RU" altLang="en-US" sz="1200" smtClean="0">
                <a:latin typeface="Garamond" panose="02020404030301010803" pitchFamily="18" charset="0"/>
              </a:rPr>
              <a:pPr>
                <a:spcBef>
                  <a:spcPct val="0"/>
                </a:spcBef>
                <a:buClrTx/>
                <a:buSzTx/>
                <a:buFontTx/>
                <a:buNone/>
              </a:pPr>
              <a:t>1</a:t>
            </a:fld>
            <a:endParaRPr lang="ru-RU" altLang="en-US" sz="1200">
              <a:latin typeface="Garamond" panose="02020404030301010803" pitchFamily="18" charset="0"/>
            </a:endParaRPr>
          </a:p>
        </p:txBody>
      </p:sp>
      <p:sp>
        <p:nvSpPr>
          <p:cNvPr id="6147" name="Rectangle 2"/>
          <p:cNvSpPr>
            <a:spLocks noGrp="1" noChangeArrowheads="1"/>
          </p:cNvSpPr>
          <p:nvPr>
            <p:ph type="ctrTitle"/>
          </p:nvPr>
        </p:nvSpPr>
        <p:spPr>
          <a:xfrm>
            <a:off x="627063" y="1340768"/>
            <a:ext cx="8202612" cy="2362867"/>
          </a:xfrm>
        </p:spPr>
        <p:txBody>
          <a:bodyPr/>
          <a:lstStyle/>
          <a:p>
            <a:pPr algn="ctr"/>
            <a:r>
              <a:rPr lang="en-GB" altLang="fr-FR" sz="4400" b="1" i="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Penser</a:t>
            </a:r>
            <a:r>
              <a:rPr lang="en-GB" altLang="fr-FR" sz="44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 le </a:t>
            </a:r>
            <a:r>
              <a:rPr lang="en-GB" altLang="fr-FR" sz="4400" b="1" i="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mouvement</a:t>
            </a:r>
            <a:r>
              <a:rPr lang="en-GB" altLang="fr-FR" sz="44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br>
              <a:rPr lang="en-GB" altLang="fr-FR" sz="44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br>
            <a:r>
              <a:rPr lang="en-GB" altLang="fr-FR" sz="4400" b="1" i="1" dirty="0">
                <a:solidFill>
                  <a:schemeClr val="bg1"/>
                </a:solidFill>
                <a:latin typeface="Calibri" panose="020F0502020204030204" pitchFamily="34" charset="0"/>
                <a:ea typeface="Calibri" panose="020F0502020204030204" pitchFamily="34" charset="0"/>
                <a:cs typeface="Calibri" panose="020F0502020204030204" pitchFamily="34" charset="0"/>
              </a:rPr>
              <a:t/>
            </a:r>
            <a:br>
              <a:rPr lang="en-GB" altLang="fr-FR" sz="4400" b="1" i="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GB" altLang="fr-FR" sz="44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concept et la </a:t>
            </a:r>
            <a:r>
              <a:rPr lang="en-GB" altLang="fr-FR" sz="4400" b="1" i="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métaphore</a:t>
            </a:r>
            <a:r>
              <a:rPr lang="en-GB" altLang="fr-FR" sz="1800" b="1" dirty="0">
                <a:solidFill>
                  <a:schemeClr val="tx1"/>
                </a:solidFill>
                <a:latin typeface="Calibri" charset="0"/>
                <a:ea typeface="Calibri" charset="0"/>
                <a:cs typeface="Calibri" charset="0"/>
              </a:rPr>
              <a:t/>
            </a:r>
            <a:br>
              <a:rPr lang="en-GB" altLang="fr-FR" sz="1800" b="1" dirty="0">
                <a:solidFill>
                  <a:schemeClr val="tx1"/>
                </a:solidFill>
                <a:latin typeface="Calibri" charset="0"/>
                <a:ea typeface="Calibri" charset="0"/>
                <a:cs typeface="Calibri" charset="0"/>
              </a:rPr>
            </a:br>
            <a:r>
              <a:rPr lang="en-GB" altLang="fr-FR" sz="1800" b="1" i="1" dirty="0">
                <a:solidFill>
                  <a:schemeClr val="tx1"/>
                </a:solidFill>
                <a:latin typeface="Calibri" charset="0"/>
                <a:ea typeface="Calibri" charset="0"/>
                <a:cs typeface="Calibri" charset="0"/>
              </a:rPr>
              <a:t/>
            </a:r>
            <a:br>
              <a:rPr lang="en-GB" altLang="fr-FR" sz="1800" b="1" i="1" dirty="0">
                <a:solidFill>
                  <a:schemeClr val="tx1"/>
                </a:solidFill>
                <a:latin typeface="Calibri" charset="0"/>
                <a:ea typeface="Calibri" charset="0"/>
                <a:cs typeface="Calibri" charset="0"/>
              </a:rPr>
            </a:br>
            <a:r>
              <a:rPr lang="en-GB" altLang="fr-FR" sz="1800" b="1" i="1" dirty="0">
                <a:solidFill>
                  <a:schemeClr val="tx1"/>
                </a:solidFill>
                <a:latin typeface="Calibri" charset="0"/>
                <a:ea typeface="Calibri" charset="0"/>
                <a:cs typeface="Calibri" charset="0"/>
              </a:rPr>
              <a:t/>
            </a:r>
            <a:br>
              <a:rPr lang="en-GB" altLang="fr-FR" sz="1800" b="1" i="1" dirty="0">
                <a:solidFill>
                  <a:schemeClr val="tx1"/>
                </a:solidFill>
                <a:latin typeface="Calibri" charset="0"/>
                <a:ea typeface="Calibri" charset="0"/>
                <a:cs typeface="Calibri" charset="0"/>
              </a:rPr>
            </a:br>
            <a:endParaRPr lang="fr-FR" sz="1600" dirty="0">
              <a:solidFill>
                <a:schemeClr val="tx1"/>
              </a:solidFill>
              <a:latin typeface="Calibri" charset="0"/>
              <a:ea typeface="Calibri" charset="0"/>
              <a:cs typeface="Calibri" charset="0"/>
            </a:endParaRPr>
          </a:p>
        </p:txBody>
      </p:sp>
      <p:sp>
        <p:nvSpPr>
          <p:cNvPr id="6148" name="Rectangle 3"/>
          <p:cNvSpPr>
            <a:spLocks noGrp="1" noChangeArrowheads="1"/>
          </p:cNvSpPr>
          <p:nvPr>
            <p:ph type="subTitle" idx="1"/>
          </p:nvPr>
        </p:nvSpPr>
        <p:spPr>
          <a:xfrm>
            <a:off x="1" y="-12159"/>
            <a:ext cx="4499992" cy="455025"/>
          </a:xfrm>
        </p:spPr>
        <p:txBody>
          <a:bodyPr/>
          <a:lstStyle/>
          <a:p>
            <a:pPr eaLnBrk="1" hangingPunct="1"/>
            <a:r>
              <a:rPr lang="en-US" altLang="fr-FR" sz="2000" b="1" dirty="0">
                <a:latin typeface="Calibri" panose="020F0502020204030204" pitchFamily="34" charset="0"/>
                <a:ea typeface="Calibri" panose="020F0502020204030204" pitchFamily="34" charset="0"/>
                <a:cs typeface="Calibri" panose="020F0502020204030204" pitchFamily="34" charset="0"/>
              </a:rPr>
              <a:t>Vincent </a:t>
            </a:r>
            <a:r>
              <a:rPr lang="en-US" altLang="fr-FR" sz="2000" b="1" dirty="0" err="1" smtClean="0">
                <a:latin typeface="Calibri" panose="020F0502020204030204" pitchFamily="34" charset="0"/>
                <a:ea typeface="Calibri" panose="020F0502020204030204" pitchFamily="34" charset="0"/>
                <a:cs typeface="Calibri" panose="020F0502020204030204" pitchFamily="34" charset="0"/>
              </a:rPr>
              <a:t>Bontems</a:t>
            </a:r>
            <a:endParaRPr lang="ru-RU" altLang="fr-FR" sz="2000" b="1" dirty="0">
              <a:latin typeface="Calibri" panose="020F0502020204030204" pitchFamily="34" charset="0"/>
              <a:ea typeface="Calibri" panose="020F0502020204030204" pitchFamily="34" charset="0"/>
              <a:cs typeface="Calibri" panose="020F0502020204030204" pitchFamily="34" charset="0"/>
            </a:endParaRPr>
          </a:p>
        </p:txBody>
      </p:sp>
      <p:sp>
        <p:nvSpPr>
          <p:cNvPr id="6149" name="Espace réservé du pied de page 3"/>
          <p:cNvSpPr>
            <a:spLocks noGrp="1"/>
          </p:cNvSpPr>
          <p:nvPr>
            <p:ph type="ftr" sz="quarter" idx="10"/>
          </p:nvPr>
        </p:nvSpPr>
        <p:spPr>
          <a:xfrm>
            <a:off x="3126229" y="624363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sz="1400" dirty="0" smtClean="0">
                <a:latin typeface="Calibri" panose="020F0502020204030204" pitchFamily="34" charset="0"/>
              </a:rPr>
              <a:t>Marathon des sciences</a:t>
            </a:r>
            <a:endParaRPr lang="fr-FR" altLang="en-US" sz="1400" dirty="0">
              <a:latin typeface="Calibri" panose="020F0502020204030204" pitchFamily="34" charset="0"/>
            </a:endParaRPr>
          </a:p>
          <a:p>
            <a:r>
              <a:rPr lang="fr-FR" altLang="en-US" sz="1400" dirty="0" smtClean="0">
                <a:latin typeface="Calibri" panose="020F0502020204030204" pitchFamily="34" charset="0"/>
              </a:rPr>
              <a:t>Fleurance, 4 août 2018</a:t>
            </a:r>
            <a:endParaRPr lang="ru-RU" altLang="en-US" sz="1400" dirty="0">
              <a:latin typeface="Calibri" panose="020F0502020204030204" pitchFamily="34" charset="0"/>
            </a:endParaRPr>
          </a:p>
        </p:txBody>
      </p:sp>
      <p:pic>
        <p:nvPicPr>
          <p:cNvPr id="6150"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
            <a:ext cx="489639" cy="40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7671" y="10737"/>
            <a:ext cx="468558" cy="38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9512" y="335503"/>
            <a:ext cx="8568952" cy="792088"/>
          </a:xfrm>
        </p:spPr>
        <p:txBody>
          <a:bodyPr/>
          <a:lstStyle/>
          <a:p>
            <a:pPr algn="ctr"/>
            <a:r>
              <a:rPr lang="fr-FR" altLang="fr-FR" sz="2800" b="1" dirty="0" smtClean="0">
                <a:solidFill>
                  <a:schemeClr val="tx1"/>
                </a:solidFill>
                <a:latin typeface="Calibri" panose="020F0502020204030204" pitchFamily="34" charset="0"/>
              </a:rPr>
              <a:t>Le concept </a:t>
            </a:r>
            <a:r>
              <a:rPr lang="fr-FR" altLang="fr-FR" sz="2800" b="1" dirty="0" smtClean="0">
                <a:solidFill>
                  <a:schemeClr val="tx1"/>
                </a:solidFill>
                <a:latin typeface="Calibri" panose="020F0502020204030204" pitchFamily="34" charset="0"/>
              </a:rPr>
              <a:t>s’éloigne </a:t>
            </a:r>
            <a:r>
              <a:rPr lang="fr-FR" altLang="fr-FR" sz="2800" b="1" dirty="0" smtClean="0">
                <a:solidFill>
                  <a:schemeClr val="tx1"/>
                </a:solidFill>
                <a:latin typeface="Calibri" panose="020F0502020204030204" pitchFamily="34" charset="0"/>
              </a:rPr>
              <a:t>du sens commun</a:t>
            </a:r>
            <a:br>
              <a:rPr lang="fr-FR" altLang="fr-FR" sz="2800" b="1"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(Le mouvement sans effort !)</a:t>
            </a:r>
            <a:endParaRPr lang="fr-FR" altLang="fr-FR" sz="2800" dirty="0">
              <a:solidFill>
                <a:schemeClr val="tx1"/>
              </a:solidFill>
              <a:latin typeface="Calibri" panose="020F0502020204030204" pitchFamily="34" charset="0"/>
            </a:endParaRPr>
          </a:p>
        </p:txBody>
      </p:sp>
      <p:sp>
        <p:nvSpPr>
          <p:cNvPr id="4" name="ZoneTexte 3"/>
          <p:cNvSpPr txBox="1"/>
          <p:nvPr/>
        </p:nvSpPr>
        <p:spPr>
          <a:xfrm>
            <a:off x="4355976" y="1412776"/>
            <a:ext cx="4500500" cy="4524315"/>
          </a:xfrm>
          <a:prstGeom prst="rect">
            <a:avLst/>
          </a:prstGeom>
          <a:noFill/>
        </p:spPr>
        <p:txBody>
          <a:bodyPr wrap="square" rtlCol="0">
            <a:spAutoFit/>
          </a:bodyPr>
          <a:lstStyle/>
          <a:p>
            <a:pPr algn="just"/>
            <a:r>
              <a:rPr lang="fr-FR" altLang="fr-FR" sz="1600" dirty="0" smtClean="0">
                <a:latin typeface="Calibri" panose="020F0502020204030204" pitchFamily="34" charset="0"/>
              </a:rPr>
              <a:t>«</a:t>
            </a:r>
            <a:r>
              <a:rPr lang="fr-FR" altLang="fr-FR" sz="1600" dirty="0">
                <a:latin typeface="Calibri" panose="020F0502020204030204" pitchFamily="34" charset="0"/>
              </a:rPr>
              <a:t> </a:t>
            </a:r>
            <a:r>
              <a:rPr lang="fr-FR" altLang="fr-FR" sz="1600" b="1" dirty="0" smtClean="0">
                <a:latin typeface="Calibri" panose="020F0502020204030204" pitchFamily="34" charset="0"/>
              </a:rPr>
              <a:t>Nous nous trompons ordinairement, en ce que nous pensons qu’il faut plus d’action pour le mouvement que pour le repos</a:t>
            </a:r>
            <a:r>
              <a:rPr lang="fr-FR" altLang="fr-FR" sz="1600" dirty="0" smtClean="0">
                <a:latin typeface="Calibri" panose="020F0502020204030204" pitchFamily="34" charset="0"/>
              </a:rPr>
              <a:t>, nous remarquerons ici que nous sommes tombés en cette erreur dès le commencement de notre vie, parce que nous remuons ordinairement notre corps selon notre volonté, dont nous avons une connaissance intérieur, et qu’il est en repos en cela seul qu’il est attaché à la Terre par sa pesanteur, dont nous ne sentons point la force. Et comme cette pesanteur, et plusieurs autres causes que nous n’avons pas coutume d’apercevoir, résistent au mouvement de nos membres, et font que nous nous lassons, il nous a semblé qu’il fallait une force plus grande pour produire un mouvement que pour l’arrêter, </a:t>
            </a:r>
            <a:r>
              <a:rPr lang="fr-FR" altLang="fr-FR" sz="1600" b="1" dirty="0" smtClean="0">
                <a:latin typeface="Calibri" panose="020F0502020204030204" pitchFamily="34" charset="0"/>
              </a:rPr>
              <a:t>à cause que nous avons pris l’action pour l’effort qu’il faut que nous fassions afin de mouvoir nos membres et les autres corps par leur entremise.</a:t>
            </a:r>
            <a:r>
              <a:rPr lang="fr-FR" altLang="fr-FR" sz="1600" i="1" dirty="0" smtClean="0">
                <a:latin typeface="Calibri" panose="020F0502020204030204" pitchFamily="34" charset="0"/>
              </a:rPr>
              <a:t> </a:t>
            </a:r>
            <a:r>
              <a:rPr lang="fr-FR" altLang="fr-FR" sz="1600" dirty="0" smtClean="0">
                <a:latin typeface="Calibri" panose="020F0502020204030204" pitchFamily="34" charset="0"/>
              </a:rPr>
              <a:t>»</a:t>
            </a:r>
            <a:endParaRPr lang="fr-FR" altLang="fr-FR" sz="1600" dirty="0">
              <a:latin typeface="Calibri" panose="020F050202020403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88840"/>
            <a:ext cx="3662921" cy="2304256"/>
          </a:xfrm>
          <a:prstGeom prst="rect">
            <a:avLst/>
          </a:prstGeom>
        </p:spPr>
      </p:pic>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10</a:t>
            </a:r>
            <a:endParaRPr lang="ru-RU" altLang="en-US" dirty="0">
              <a:latin typeface="Garamond" panose="02020404030301010803" pitchFamily="18" charset="0"/>
            </a:endParaRPr>
          </a:p>
        </p:txBody>
      </p:sp>
    </p:spTree>
    <p:extLst>
      <p:ext uri="{BB962C8B-B14F-4D97-AF65-F5344CB8AC3E}">
        <p14:creationId xmlns:p14="http://schemas.microsoft.com/office/powerpoint/2010/main" val="533797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9512" y="416093"/>
            <a:ext cx="8964488" cy="792088"/>
          </a:xfrm>
        </p:spPr>
        <p:txBody>
          <a:bodyPr/>
          <a:lstStyle/>
          <a:p>
            <a:pPr algn="ctr"/>
            <a:r>
              <a:rPr lang="fr-FR" altLang="fr-FR" sz="2800" b="1" dirty="0" smtClean="0">
                <a:solidFill>
                  <a:schemeClr val="tx1"/>
                </a:solidFill>
                <a:latin typeface="Calibri" panose="020F0502020204030204" pitchFamily="34" charset="0"/>
              </a:rPr>
              <a:t>Une </a:t>
            </a:r>
            <a:r>
              <a:rPr lang="fr-FR" altLang="fr-FR" sz="2800" b="1" dirty="0" smtClean="0">
                <a:solidFill>
                  <a:schemeClr val="tx1"/>
                </a:solidFill>
                <a:latin typeface="Calibri" panose="020F0502020204030204" pitchFamily="34" charset="0"/>
              </a:rPr>
              <a:t>nouvelle définition très contrintuitive</a:t>
            </a:r>
            <a:endParaRPr lang="fr-FR" altLang="fr-FR" sz="2800" dirty="0">
              <a:solidFill>
                <a:schemeClr val="tx1"/>
              </a:solidFill>
              <a:latin typeface="Calibri" panose="020F0502020204030204" pitchFamily="34" charset="0"/>
            </a:endParaRPr>
          </a:p>
        </p:txBody>
      </p:sp>
      <p:sp>
        <p:nvSpPr>
          <p:cNvPr id="10" name="Espace réservé du contenu 2"/>
          <p:cNvSpPr txBox="1">
            <a:spLocks/>
          </p:cNvSpPr>
          <p:nvPr/>
        </p:nvSpPr>
        <p:spPr bwMode="auto">
          <a:xfrm>
            <a:off x="1115616" y="1029188"/>
            <a:ext cx="709228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Font typeface="Wingdings" panose="05000000000000000000" pitchFamily="2" charset="2"/>
              <a:buNone/>
              <a:defRPr/>
            </a:pPr>
            <a:r>
              <a:rPr lang="fr-FR" altLang="fr-FR" sz="1800" kern="0" dirty="0" smtClean="0">
                <a:latin typeface="Calibri" pitchFamily="34" charset="0"/>
              </a:rPr>
              <a:t>Le mouvement </a:t>
            </a:r>
            <a:r>
              <a:rPr lang="fr-FR" altLang="fr-FR" sz="1800" kern="0" dirty="0" smtClean="0">
                <a:latin typeface="Calibri" pitchFamily="34" charset="0"/>
              </a:rPr>
              <a:t>inertiel est </a:t>
            </a:r>
            <a:r>
              <a:rPr lang="fr-FR" altLang="fr-FR" sz="1800" b="1" kern="0" dirty="0" smtClean="0">
                <a:latin typeface="Calibri" pitchFamily="34" charset="0"/>
              </a:rPr>
              <a:t>identique au repos</a:t>
            </a:r>
            <a:r>
              <a:rPr lang="fr-FR" altLang="fr-FR" sz="1800" kern="0" dirty="0" smtClean="0">
                <a:latin typeface="Calibri" pitchFamily="34" charset="0"/>
              </a:rPr>
              <a:t>. L’état de </a:t>
            </a:r>
            <a:r>
              <a:rPr lang="fr-FR" altLang="fr-FR" sz="1800" kern="0" dirty="0" smtClean="0">
                <a:latin typeface="Calibri" pitchFamily="34" charset="0"/>
              </a:rPr>
              <a:t>mouvement </a:t>
            </a:r>
            <a:r>
              <a:rPr lang="fr-FR" altLang="fr-FR" sz="1800" kern="0" dirty="0" smtClean="0">
                <a:latin typeface="Calibri" pitchFamily="34" charset="0"/>
              </a:rPr>
              <a:t>persiste</a:t>
            </a:r>
            <a:r>
              <a:rPr lang="fr-FR" altLang="fr-FR" sz="1800" b="1" kern="0" dirty="0" smtClean="0">
                <a:latin typeface="Calibri" pitchFamily="34" charset="0"/>
              </a:rPr>
              <a:t> </a:t>
            </a:r>
            <a:r>
              <a:rPr lang="fr-FR" altLang="fr-FR" sz="1800" b="1" kern="0" dirty="0" smtClean="0">
                <a:latin typeface="Calibri" pitchFamily="34" charset="0"/>
              </a:rPr>
              <a:t>sans </a:t>
            </a:r>
            <a:r>
              <a:rPr lang="fr-FR" altLang="fr-FR" sz="1800" b="1" kern="0" dirty="0" smtClean="0">
                <a:latin typeface="Calibri" pitchFamily="34" charset="0"/>
              </a:rPr>
              <a:t>action </a:t>
            </a:r>
            <a:r>
              <a:rPr lang="fr-FR" altLang="fr-FR" sz="1800" b="1" kern="0" dirty="0" smtClean="0">
                <a:latin typeface="Calibri" pitchFamily="34" charset="0"/>
              </a:rPr>
              <a:t>d’un </a:t>
            </a:r>
            <a:r>
              <a:rPr lang="fr-FR" altLang="fr-FR" sz="1800" b="1" kern="0" dirty="0" smtClean="0">
                <a:latin typeface="Calibri" pitchFamily="34" charset="0"/>
              </a:rPr>
              <a:t>moteur</a:t>
            </a:r>
            <a:r>
              <a:rPr lang="fr-FR" altLang="fr-FR" sz="1800" kern="0" dirty="0" smtClean="0">
                <a:latin typeface="Calibri" pitchFamily="34" charset="0"/>
              </a:rPr>
              <a:t>. Le </a:t>
            </a:r>
            <a:r>
              <a:rPr lang="fr-FR" altLang="fr-FR" sz="1800" kern="0" dirty="0" smtClean="0">
                <a:latin typeface="Calibri" pitchFamily="34" charset="0"/>
              </a:rPr>
              <a:t>mouvement </a:t>
            </a:r>
            <a:r>
              <a:rPr lang="fr-FR" altLang="fr-FR" sz="1800" kern="0" dirty="0" smtClean="0">
                <a:latin typeface="Calibri" pitchFamily="34" charset="0"/>
              </a:rPr>
              <a:t>dépend </a:t>
            </a:r>
            <a:r>
              <a:rPr lang="fr-FR" altLang="fr-FR" sz="1800" b="1" kern="0" dirty="0" smtClean="0">
                <a:latin typeface="Calibri" pitchFamily="34" charset="0"/>
              </a:rPr>
              <a:t>du référentiel considéré</a:t>
            </a:r>
            <a:r>
              <a:rPr lang="fr-FR" altLang="fr-FR" sz="1800" kern="0" dirty="0" smtClean="0">
                <a:latin typeface="Calibri" pitchFamily="34" charset="0"/>
              </a:rPr>
              <a:t>. </a:t>
            </a:r>
            <a:endParaRPr lang="fr-FR" altLang="fr-FR" sz="1800" kern="0" dirty="0" smtClean="0">
              <a:latin typeface="Calibri" pitchFamily="34" charset="0"/>
            </a:endParaRPr>
          </a:p>
          <a:p>
            <a:pPr marL="0" indent="0">
              <a:buFont typeface="Wingdings" panose="05000000000000000000" pitchFamily="2" charset="2"/>
              <a:buNone/>
              <a:defRPr/>
            </a:pPr>
            <a:r>
              <a:rPr lang="fr-FR" altLang="fr-FR" sz="1800" kern="0" dirty="0" smtClean="0">
                <a:latin typeface="Calibri" pitchFamily="34" charset="0"/>
              </a:rPr>
              <a:t>  </a:t>
            </a:r>
            <a:endParaRPr lang="fr-FR" altLang="fr-FR" sz="1800" kern="0" dirty="0">
              <a:latin typeface="Calibri"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2132856"/>
            <a:ext cx="7092280" cy="4497688"/>
          </a:xfrm>
          <a:prstGeom prst="rect">
            <a:avLst/>
          </a:prstGeom>
        </p:spPr>
      </p:pic>
    </p:spTree>
    <p:extLst>
      <p:ext uri="{BB962C8B-B14F-4D97-AF65-F5344CB8AC3E}">
        <p14:creationId xmlns:p14="http://schemas.microsoft.com/office/powerpoint/2010/main" val="3238140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68313" y="260351"/>
            <a:ext cx="8135937" cy="720378"/>
          </a:xfrm>
        </p:spPr>
        <p:txBody>
          <a:bodyPr/>
          <a:lstStyle/>
          <a:p>
            <a:pPr algn="ctr"/>
            <a:r>
              <a:rPr lang="fr-FR" altLang="fr-FR" sz="3200" dirty="0" smtClean="0">
                <a:solidFill>
                  <a:schemeClr val="tx1"/>
                </a:solidFill>
                <a:latin typeface="Calibri" panose="020F0502020204030204" pitchFamily="34" charset="0"/>
              </a:rPr>
              <a:t>Le mouvement ou </a:t>
            </a:r>
            <a:r>
              <a:rPr lang="fr-FR" altLang="fr-FR" sz="3200" i="1" dirty="0" smtClean="0">
                <a:solidFill>
                  <a:schemeClr val="tx1"/>
                </a:solidFill>
                <a:latin typeface="Calibri" panose="020F0502020204030204" pitchFamily="34" charset="0"/>
              </a:rPr>
              <a:t>les</a:t>
            </a:r>
            <a:r>
              <a:rPr lang="fr-FR" altLang="fr-FR" sz="3200" dirty="0" smtClean="0">
                <a:solidFill>
                  <a:schemeClr val="tx1"/>
                </a:solidFill>
                <a:latin typeface="Calibri" panose="020F0502020204030204" pitchFamily="34" charset="0"/>
              </a:rPr>
              <a:t> mouvement</a:t>
            </a:r>
            <a:r>
              <a:rPr lang="fr-FR" altLang="fr-FR" sz="3200" i="1" dirty="0" smtClean="0">
                <a:solidFill>
                  <a:schemeClr val="tx1"/>
                </a:solidFill>
                <a:latin typeface="Calibri" panose="020F0502020204030204" pitchFamily="34" charset="0"/>
              </a:rPr>
              <a:t>s</a:t>
            </a:r>
            <a:r>
              <a:rPr lang="fr-FR" altLang="fr-FR" sz="3200" dirty="0" smtClean="0">
                <a:solidFill>
                  <a:schemeClr val="tx1"/>
                </a:solidFill>
                <a:latin typeface="Calibri" panose="020F0502020204030204" pitchFamily="34" charset="0"/>
              </a:rPr>
              <a:t> ?</a:t>
            </a:r>
            <a:endParaRPr lang="fr-FR" altLang="fr-FR" sz="3200" dirty="0">
              <a:solidFill>
                <a:schemeClr val="tx1"/>
              </a:solidFill>
              <a:latin typeface="Calibri" panose="020F0502020204030204" pitchFamily="34" charset="0"/>
            </a:endParaRPr>
          </a:p>
        </p:txBody>
      </p:sp>
      <p:sp>
        <p:nvSpPr>
          <p:cNvPr id="81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55AB4C-113A-4019-AB19-A76DDD2ECB80}" type="slidenum">
              <a:rPr lang="ru-RU" altLang="en-US" smtClean="0">
                <a:latin typeface="Garamond" panose="02020404030301010803" pitchFamily="18" charset="0"/>
              </a:rPr>
              <a:pPr/>
              <a:t>12</a:t>
            </a:fld>
            <a:endParaRPr lang="ru-RU" altLang="en-US">
              <a:latin typeface="Garamond" panose="02020404030301010803" pitchFamily="18" charset="0"/>
            </a:endParaRPr>
          </a:p>
        </p:txBody>
      </p:sp>
      <p:sp>
        <p:nvSpPr>
          <p:cNvPr id="3" name="ZoneTexte 2"/>
          <p:cNvSpPr txBox="1"/>
          <p:nvPr/>
        </p:nvSpPr>
        <p:spPr>
          <a:xfrm>
            <a:off x="251520" y="999784"/>
            <a:ext cx="3862706" cy="5355312"/>
          </a:xfrm>
          <a:prstGeom prst="rect">
            <a:avLst/>
          </a:prstGeom>
          <a:noFill/>
        </p:spPr>
        <p:txBody>
          <a:bodyPr wrap="square" rtlCol="0">
            <a:spAutoFit/>
          </a:bodyPr>
          <a:lstStyle/>
          <a:p>
            <a:pPr algn="just">
              <a:buFont typeface="Wingdings" panose="05000000000000000000" pitchFamily="2" charset="2"/>
              <a:buAutoNum type="arabicPeriod"/>
            </a:pPr>
            <a:r>
              <a:rPr lang="fr-FR" altLang="fr-FR" b="1" dirty="0" smtClean="0">
                <a:latin typeface="Calibri" panose="020F0502020204030204" pitchFamily="34" charset="0"/>
              </a:rPr>
              <a:t> Sens littéral : un mouvement = un déplacement, un changement de lieu.</a:t>
            </a:r>
            <a:endParaRPr lang="fr-FR" altLang="fr-FR" dirty="0">
              <a:latin typeface="Calibri" panose="020F0502020204030204" pitchFamily="34" charset="0"/>
            </a:endParaRPr>
          </a:p>
          <a:p>
            <a:pPr algn="just">
              <a:buFont typeface="Wingdings" panose="05000000000000000000" pitchFamily="2" charset="2"/>
              <a:buAutoNum type="arabicPeriod"/>
            </a:pPr>
            <a:endParaRPr lang="fr-FR" altLang="fr-FR" b="1" dirty="0">
              <a:latin typeface="Calibri" panose="020F0502020204030204" pitchFamily="34" charset="0"/>
            </a:endParaRPr>
          </a:p>
          <a:p>
            <a:pPr algn="just">
              <a:buFont typeface="Wingdings" panose="05000000000000000000" pitchFamily="2" charset="2"/>
              <a:buAutoNum type="arabicPeriod"/>
            </a:pPr>
            <a:r>
              <a:rPr lang="fr-FR" altLang="fr-FR" b="1" dirty="0">
                <a:latin typeface="Calibri" panose="020F0502020204030204" pitchFamily="34" charset="0"/>
              </a:rPr>
              <a:t> </a:t>
            </a:r>
            <a:r>
              <a:rPr lang="fr-FR" altLang="fr-FR" dirty="0" smtClean="0">
                <a:latin typeface="Calibri" panose="020F0502020204030204" pitchFamily="34" charset="0"/>
              </a:rPr>
              <a:t>Sens commun : «</a:t>
            </a:r>
            <a:r>
              <a:rPr lang="fr-FR" altLang="fr-FR" b="1" dirty="0" smtClean="0">
                <a:latin typeface="Calibri" panose="020F0502020204030204" pitchFamily="34" charset="0"/>
              </a:rPr>
              <a:t> </a:t>
            </a:r>
            <a:r>
              <a:rPr lang="fr-FR" altLang="fr-FR" dirty="0" smtClean="0">
                <a:latin typeface="Calibri" panose="020F0502020204030204" pitchFamily="34" charset="0"/>
              </a:rPr>
              <a:t>en mouvement » s’oppose à « au repos », immobile.</a:t>
            </a:r>
            <a:endParaRPr lang="fr-FR" altLang="fr-FR" dirty="0">
              <a:latin typeface="Calibri" panose="020F0502020204030204" pitchFamily="34" charset="0"/>
            </a:endParaRPr>
          </a:p>
          <a:p>
            <a:pPr algn="just">
              <a:buFont typeface="Wingdings" panose="05000000000000000000" pitchFamily="2" charset="2"/>
              <a:buAutoNum type="arabicPeriod"/>
            </a:pPr>
            <a:endParaRPr lang="fr-FR" altLang="fr-FR" b="1" dirty="0">
              <a:latin typeface="Calibri" panose="020F0502020204030204" pitchFamily="34" charset="0"/>
            </a:endParaRPr>
          </a:p>
          <a:p>
            <a:pPr algn="just">
              <a:buFont typeface="Wingdings" panose="05000000000000000000" pitchFamily="2" charset="2"/>
              <a:buAutoNum type="arabicPeriod"/>
            </a:pPr>
            <a:r>
              <a:rPr lang="fr-FR" altLang="fr-FR" b="1" dirty="0">
                <a:latin typeface="Calibri" panose="020F0502020204030204" pitchFamily="34" charset="0"/>
              </a:rPr>
              <a:t> </a:t>
            </a:r>
            <a:r>
              <a:rPr lang="fr-FR" altLang="fr-FR" dirty="0" smtClean="0">
                <a:latin typeface="Calibri" panose="020F0502020204030204" pitchFamily="34" charset="0"/>
              </a:rPr>
              <a:t>Sens figuré : les « mouvements » du cœur, de l’âme, i. e. les émotions.</a:t>
            </a:r>
            <a:endParaRPr lang="fr-FR" altLang="fr-FR" dirty="0">
              <a:latin typeface="Calibri" panose="020F0502020204030204" pitchFamily="34" charset="0"/>
            </a:endParaRPr>
          </a:p>
          <a:p>
            <a:pPr algn="just">
              <a:buFont typeface="Wingdings" panose="05000000000000000000" pitchFamily="2" charset="2"/>
              <a:buAutoNum type="arabicPeriod"/>
            </a:pPr>
            <a:endParaRPr lang="fr-FR" altLang="fr-FR" b="1" dirty="0">
              <a:latin typeface="Calibri" panose="020F0502020204030204" pitchFamily="34" charset="0"/>
            </a:endParaRPr>
          </a:p>
          <a:p>
            <a:pPr algn="just">
              <a:buFont typeface="Wingdings" panose="05000000000000000000" pitchFamily="2" charset="2"/>
              <a:buAutoNum type="arabicPeriod"/>
            </a:pPr>
            <a:r>
              <a:rPr lang="fr-FR" altLang="fr-FR" b="1" dirty="0">
                <a:latin typeface="Calibri" panose="020F0502020204030204" pitchFamily="34" charset="0"/>
              </a:rPr>
              <a:t> </a:t>
            </a:r>
            <a:r>
              <a:rPr lang="fr-FR" altLang="fr-FR" dirty="0" smtClean="0">
                <a:latin typeface="Calibri" panose="020F0502020204030204" pitchFamily="34" charset="0"/>
              </a:rPr>
              <a:t>Sens figuré et substantialisé : les « mouvements » sociaux, politiques ou artistiques.</a:t>
            </a:r>
            <a:endParaRPr lang="fr-FR" altLang="fr-FR" dirty="0">
              <a:latin typeface="Calibri" panose="020F0502020204030204" pitchFamily="34" charset="0"/>
            </a:endParaRPr>
          </a:p>
          <a:p>
            <a:pPr algn="just">
              <a:buFont typeface="Wingdings" panose="05000000000000000000" pitchFamily="2" charset="2"/>
              <a:buAutoNum type="arabicPeriod"/>
            </a:pPr>
            <a:endParaRPr lang="fr-FR" altLang="fr-FR" b="1" dirty="0">
              <a:latin typeface="Calibri" panose="020F0502020204030204" pitchFamily="34" charset="0"/>
            </a:endParaRPr>
          </a:p>
          <a:p>
            <a:pPr algn="just">
              <a:buFont typeface="Wingdings" panose="05000000000000000000" pitchFamily="2" charset="2"/>
              <a:buAutoNum type="arabicPeriod"/>
            </a:pPr>
            <a:r>
              <a:rPr lang="fr-FR" altLang="fr-FR" b="1" dirty="0">
                <a:latin typeface="Calibri" panose="020F0502020204030204" pitchFamily="34" charset="0"/>
              </a:rPr>
              <a:t> </a:t>
            </a:r>
            <a:r>
              <a:rPr lang="fr-FR" altLang="fr-FR" dirty="0" smtClean="0">
                <a:latin typeface="Calibri" panose="020F0502020204030204" pitchFamily="34" charset="0"/>
              </a:rPr>
              <a:t>Sens dérivé (par analogie avec le sens littéral) </a:t>
            </a:r>
            <a:r>
              <a:rPr lang="fr-FR" altLang="fr-FR" b="1" dirty="0" smtClean="0">
                <a:latin typeface="Calibri" panose="020F0502020204030204" pitchFamily="34" charset="0"/>
              </a:rPr>
              <a:t>: </a:t>
            </a:r>
            <a:r>
              <a:rPr lang="fr-FR" altLang="fr-FR" dirty="0" smtClean="0">
                <a:latin typeface="Calibri" panose="020F0502020204030204" pitchFamily="34" charset="0"/>
              </a:rPr>
              <a:t>mouvements financiers.</a:t>
            </a:r>
          </a:p>
          <a:p>
            <a:pPr algn="just">
              <a:buFont typeface="Wingdings" panose="05000000000000000000" pitchFamily="2" charset="2"/>
              <a:buAutoNum type="arabicPeriod"/>
            </a:pPr>
            <a:endParaRPr lang="fr-FR" altLang="fr-FR" dirty="0">
              <a:latin typeface="Calibri" panose="020F0502020204030204" pitchFamily="34" charset="0"/>
            </a:endParaRPr>
          </a:p>
          <a:p>
            <a:pPr algn="just">
              <a:buFont typeface="Wingdings" panose="05000000000000000000" pitchFamily="2" charset="2"/>
              <a:buAutoNum type="arabicPeriod"/>
            </a:pPr>
            <a:r>
              <a:rPr lang="fr-FR" altLang="fr-FR" b="1" dirty="0" smtClean="0">
                <a:latin typeface="Calibri" panose="020F0502020204030204" pitchFamily="34" charset="0"/>
              </a:rPr>
              <a:t> Sens scientifique : état d’un mobile relativement à un référentiel donné.</a:t>
            </a:r>
            <a:endParaRPr lang="fr-FR" altLang="fr-FR" b="1" dirty="0">
              <a:latin typeface="Calibri" panose="020F0502020204030204" pitchFamily="34" charset="0"/>
            </a:endParaRP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173" y="1772816"/>
            <a:ext cx="5052053" cy="3789040"/>
          </a:xfrm>
          <a:prstGeom prst="rect">
            <a:avLst/>
          </a:prstGeom>
        </p:spPr>
      </p:pic>
    </p:spTree>
    <p:extLst>
      <p:ext uri="{BB962C8B-B14F-4D97-AF65-F5344CB8AC3E}">
        <p14:creationId xmlns:p14="http://schemas.microsoft.com/office/powerpoint/2010/main" val="383558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9512" y="335503"/>
            <a:ext cx="8568952" cy="792088"/>
          </a:xfrm>
        </p:spPr>
        <p:txBody>
          <a:bodyPr/>
          <a:lstStyle/>
          <a:p>
            <a:pPr algn="ctr"/>
            <a:r>
              <a:rPr lang="fr-FR" altLang="fr-FR" sz="2800" b="1" dirty="0" smtClean="0">
                <a:solidFill>
                  <a:schemeClr val="tx1"/>
                </a:solidFill>
                <a:latin typeface="Calibri" panose="020F0502020204030204" pitchFamily="34" charset="0"/>
              </a:rPr>
              <a:t>Peut-on encore penser « le » mouvement ?</a:t>
            </a:r>
            <a:br>
              <a:rPr lang="fr-FR" altLang="fr-FR" sz="2800" b="1"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(Faut-il en revenir à </a:t>
            </a:r>
            <a:r>
              <a:rPr lang="fr-FR" altLang="fr-FR" sz="2000" dirty="0" smtClean="0">
                <a:solidFill>
                  <a:schemeClr val="tx1"/>
                </a:solidFill>
                <a:latin typeface="Calibri" panose="020F0502020204030204" pitchFamily="34" charset="0"/>
              </a:rPr>
              <a:t>l’intuition </a:t>
            </a:r>
            <a:r>
              <a:rPr lang="fr-FR" altLang="fr-FR" sz="2000" dirty="0" smtClean="0">
                <a:solidFill>
                  <a:schemeClr val="tx1"/>
                </a:solidFill>
                <a:latin typeface="Calibri" panose="020F0502020204030204" pitchFamily="34" charset="0"/>
              </a:rPr>
              <a:t>?)</a:t>
            </a:r>
            <a:endParaRPr lang="fr-FR" altLang="fr-FR" sz="2800" dirty="0">
              <a:solidFill>
                <a:schemeClr val="tx1"/>
              </a:solidFill>
              <a:latin typeface="Calibri" panose="020F0502020204030204" pitchFamily="34" charset="0"/>
            </a:endParaRPr>
          </a:p>
        </p:txBody>
      </p:sp>
      <p:sp>
        <p:nvSpPr>
          <p:cNvPr id="4" name="ZoneTexte 3"/>
          <p:cNvSpPr txBox="1"/>
          <p:nvPr/>
        </p:nvSpPr>
        <p:spPr>
          <a:xfrm>
            <a:off x="3779912" y="2420888"/>
            <a:ext cx="4500500" cy="3785652"/>
          </a:xfrm>
          <a:prstGeom prst="rect">
            <a:avLst/>
          </a:prstGeom>
          <a:noFill/>
        </p:spPr>
        <p:txBody>
          <a:bodyPr wrap="square" rtlCol="0">
            <a:spAutoFit/>
          </a:bodyPr>
          <a:lstStyle/>
          <a:p>
            <a:pPr algn="just"/>
            <a:r>
              <a:rPr lang="fr-FR" altLang="fr-FR" sz="1600" dirty="0" smtClean="0">
                <a:latin typeface="Calibri" panose="020F0502020204030204" pitchFamily="34" charset="0"/>
              </a:rPr>
              <a:t>«</a:t>
            </a:r>
            <a:r>
              <a:rPr lang="fr-FR" altLang="fr-FR" sz="1600" dirty="0">
                <a:latin typeface="Calibri" panose="020F0502020204030204" pitchFamily="34" charset="0"/>
              </a:rPr>
              <a:t> </a:t>
            </a:r>
            <a:r>
              <a:rPr lang="fr-FR" sz="1600" b="1" dirty="0" smtClean="0">
                <a:latin typeface="Calibri" panose="020F0502020204030204" pitchFamily="34" charset="0"/>
              </a:rPr>
              <a:t>L’intelligence </a:t>
            </a:r>
            <a:r>
              <a:rPr lang="fr-FR" sz="1600" b="1" dirty="0">
                <a:latin typeface="Calibri" panose="020F0502020204030204" pitchFamily="34" charset="0"/>
              </a:rPr>
              <a:t>scientifique</a:t>
            </a:r>
            <a:r>
              <a:rPr lang="fr-FR" sz="1600" dirty="0">
                <a:latin typeface="Calibri" panose="020F0502020204030204" pitchFamily="34" charset="0"/>
              </a:rPr>
              <a:t> se demande donc ce qui devra avoir été fait pour qu’un certain résultat désiré soit atteint, ou plus généralement quelles conditions il faut se donner pour qu’un certain phénomène se produise. Elle va d’un arrangement des choses à un réarrangement, </a:t>
            </a:r>
            <a:r>
              <a:rPr lang="fr-FR" sz="1600" b="1" dirty="0">
                <a:latin typeface="Calibri" panose="020F0502020204030204" pitchFamily="34" charset="0"/>
              </a:rPr>
              <a:t>d’une simultanéité à une simultanéité</a:t>
            </a:r>
            <a:r>
              <a:rPr lang="fr-FR" sz="1600" dirty="0">
                <a:latin typeface="Calibri" panose="020F0502020204030204" pitchFamily="34" charset="0"/>
              </a:rPr>
              <a:t>. Nécessairement elle </a:t>
            </a:r>
            <a:r>
              <a:rPr lang="fr-FR" sz="1600" b="1" dirty="0">
                <a:latin typeface="Calibri" panose="020F0502020204030204" pitchFamily="34" charset="0"/>
              </a:rPr>
              <a:t>néglige ce qui se passe dans l’intervalle</a:t>
            </a:r>
            <a:r>
              <a:rPr lang="fr-FR" sz="1600" dirty="0">
                <a:latin typeface="Calibri" panose="020F0502020204030204" pitchFamily="34" charset="0"/>
              </a:rPr>
              <a:t> ; ou, si elle s’en occupe, c’est pour y considérer d’autres arrangements, des simultanéités encore. Avec des méthodes destinées à saisir le tout fait, elle ne saurait, en général, entrer dans ce qui se fait, suivre </a:t>
            </a:r>
            <a:r>
              <a:rPr lang="fr-FR" sz="1600" b="1" dirty="0">
                <a:latin typeface="Calibri" panose="020F0502020204030204" pitchFamily="34" charset="0"/>
              </a:rPr>
              <a:t>le mouvant</a:t>
            </a:r>
            <a:r>
              <a:rPr lang="fr-FR" sz="1600" dirty="0">
                <a:latin typeface="Calibri" panose="020F0502020204030204" pitchFamily="34" charset="0"/>
              </a:rPr>
              <a:t>, adopter le devenir qui est la vie des choses</a:t>
            </a:r>
            <a:r>
              <a:rPr lang="fr-FR" sz="1600" dirty="0" smtClean="0">
                <a:latin typeface="Calibri" panose="020F0502020204030204" pitchFamily="34" charset="0"/>
              </a:rPr>
              <a:t>. » </a:t>
            </a:r>
          </a:p>
          <a:p>
            <a:pPr algn="just"/>
            <a:r>
              <a:rPr lang="fr-FR" sz="1600" dirty="0" smtClean="0">
                <a:latin typeface="Calibri" panose="020F0502020204030204" pitchFamily="34" charset="0"/>
              </a:rPr>
              <a:t>                H. Bergson, </a:t>
            </a:r>
            <a:r>
              <a:rPr lang="fr-FR" sz="1600" i="1" dirty="0" smtClean="0">
                <a:latin typeface="Calibri" panose="020F0502020204030204" pitchFamily="34" charset="0"/>
              </a:rPr>
              <a:t>La Pensée et le Mouvant </a:t>
            </a:r>
            <a:r>
              <a:rPr lang="fr-FR" sz="1600" dirty="0" smtClean="0">
                <a:latin typeface="Calibri" panose="020F0502020204030204" pitchFamily="34" charset="0"/>
              </a:rPr>
              <a:t>(1938)</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84" y="2132856"/>
            <a:ext cx="1905376" cy="2696840"/>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6451" r="9677" b="52908"/>
          <a:stretch/>
        </p:blipFill>
        <p:spPr>
          <a:xfrm>
            <a:off x="711970" y="5157192"/>
            <a:ext cx="1872208" cy="788398"/>
          </a:xfrm>
          <a:prstGeom prst="rect">
            <a:avLst/>
          </a:prstGeom>
        </p:spPr>
      </p:pic>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13</a:t>
            </a:r>
            <a:endParaRPr lang="ru-RU" altLang="en-US" dirty="0">
              <a:latin typeface="Garamond" panose="02020404030301010803" pitchFamily="18" charset="0"/>
            </a:endParaRPr>
          </a:p>
        </p:txBody>
      </p:sp>
    </p:spTree>
    <p:extLst>
      <p:ext uri="{BB962C8B-B14F-4D97-AF65-F5344CB8AC3E}">
        <p14:creationId xmlns:p14="http://schemas.microsoft.com/office/powerpoint/2010/main" val="81714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44624"/>
            <a:ext cx="1924050" cy="2857500"/>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99" y="923016"/>
            <a:ext cx="5724128" cy="2725775"/>
          </a:xfrm>
          <a:prstGeom prst="rect">
            <a:avLst/>
          </a:prstGeom>
        </p:spPr>
      </p:pic>
      <p:sp>
        <p:nvSpPr>
          <p:cNvPr id="8194" name="Titre 1"/>
          <p:cNvSpPr>
            <a:spLocks noGrp="1"/>
          </p:cNvSpPr>
          <p:nvPr>
            <p:ph type="title"/>
          </p:nvPr>
        </p:nvSpPr>
        <p:spPr>
          <a:xfrm>
            <a:off x="-180528" y="202638"/>
            <a:ext cx="8135937" cy="720378"/>
          </a:xfrm>
        </p:spPr>
        <p:txBody>
          <a:bodyPr/>
          <a:lstStyle/>
          <a:p>
            <a:pPr algn="ctr"/>
            <a:r>
              <a:rPr lang="fr-FR" altLang="fr-FR" sz="3200" dirty="0" smtClean="0">
                <a:solidFill>
                  <a:schemeClr val="tx1"/>
                </a:solidFill>
                <a:latin typeface="Calibri" panose="020F0502020204030204" pitchFamily="34" charset="0"/>
              </a:rPr>
              <a:t>Le mouvement est-il possible/pensable ?</a:t>
            </a:r>
            <a:endParaRPr lang="fr-FR" altLang="fr-FR" sz="3200" dirty="0">
              <a:solidFill>
                <a:schemeClr val="tx1"/>
              </a:solidFill>
              <a:latin typeface="Calibri" panose="020F0502020204030204" pitchFamily="34" charset="0"/>
            </a:endParaRPr>
          </a:p>
        </p:txBody>
      </p:sp>
      <p:sp>
        <p:nvSpPr>
          <p:cNvPr id="81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55AB4C-113A-4019-AB19-A76DDD2ECB80}" type="slidenum">
              <a:rPr lang="ru-RU" altLang="en-US" smtClean="0">
                <a:latin typeface="Garamond" panose="02020404030301010803" pitchFamily="18" charset="0"/>
              </a:rPr>
              <a:pPr/>
              <a:t>14</a:t>
            </a:fld>
            <a:endParaRPr lang="ru-RU" altLang="en-US" dirty="0">
              <a:latin typeface="Garamond" panose="02020404030301010803" pitchFamily="18" charset="0"/>
            </a:endParaRPr>
          </a:p>
        </p:txBody>
      </p:sp>
      <p:sp>
        <p:nvSpPr>
          <p:cNvPr id="3" name="ZoneTexte 2"/>
          <p:cNvSpPr txBox="1"/>
          <p:nvPr/>
        </p:nvSpPr>
        <p:spPr>
          <a:xfrm>
            <a:off x="466273" y="3392392"/>
            <a:ext cx="8135937" cy="2585323"/>
          </a:xfrm>
          <a:prstGeom prst="rect">
            <a:avLst/>
          </a:prstGeom>
          <a:noFill/>
        </p:spPr>
        <p:txBody>
          <a:bodyPr wrap="square" rtlCol="0">
            <a:spAutoFit/>
          </a:bodyPr>
          <a:lstStyle/>
          <a:p>
            <a:pPr algn="just"/>
            <a:r>
              <a:rPr lang="fr-FR" altLang="fr-FR" dirty="0" smtClean="0"/>
              <a:t>Le troisième paradoxe de Zénon d’Élée : une flèche ne peut atteindre sa cible.</a:t>
            </a:r>
          </a:p>
          <a:p>
            <a:pPr algn="just"/>
            <a:endParaRPr lang="fr-FR" altLang="fr-FR" b="1" dirty="0">
              <a:latin typeface="Calibri" panose="020F0502020204030204" pitchFamily="34" charset="0"/>
            </a:endParaRPr>
          </a:p>
          <a:p>
            <a:pPr algn="just"/>
            <a:r>
              <a:rPr lang="fr-FR" altLang="fr-FR" b="1" dirty="0" smtClean="0">
                <a:latin typeface="Calibri" panose="020F0502020204030204" pitchFamily="34" charset="0"/>
              </a:rPr>
              <a:t>Le temps se décompose en instants et à chaque instant une chose est en un </a:t>
            </a:r>
            <a:r>
              <a:rPr lang="fr-FR" altLang="fr-FR" b="1" dirty="0" smtClean="0">
                <a:latin typeface="Calibri" panose="020F0502020204030204" pitchFamily="34" charset="0"/>
              </a:rPr>
              <a:t>lieu</a:t>
            </a:r>
            <a:r>
              <a:rPr lang="fr-FR" altLang="fr-FR" b="1" dirty="0" smtClean="0">
                <a:latin typeface="Calibri" panose="020F0502020204030204" pitchFamily="34" charset="0"/>
              </a:rPr>
              <a:t>. </a:t>
            </a:r>
            <a:r>
              <a:rPr lang="fr-FR" altLang="fr-FR" dirty="0" smtClean="0">
                <a:latin typeface="Calibri" panose="020F0502020204030204" pitchFamily="34" charset="0"/>
              </a:rPr>
              <a:t>Si, </a:t>
            </a:r>
            <a:r>
              <a:rPr lang="fr-FR" altLang="fr-FR" dirty="0" smtClean="0">
                <a:latin typeface="Calibri" panose="020F0502020204030204" pitchFamily="34" charset="0"/>
              </a:rPr>
              <a:t>à chaque instant, la flèche se trouve en un certain lieu, </a:t>
            </a:r>
            <a:r>
              <a:rPr lang="fr-FR" altLang="fr-FR" dirty="0" smtClean="0">
                <a:latin typeface="Calibri" panose="020F0502020204030204" pitchFamily="34" charset="0"/>
              </a:rPr>
              <a:t>elle ne peut être en train de changer de lieu, et c’est donc qu’elle </a:t>
            </a:r>
            <a:r>
              <a:rPr lang="fr-FR" altLang="fr-FR" dirty="0" smtClean="0">
                <a:latin typeface="Calibri" panose="020F0502020204030204" pitchFamily="34" charset="0"/>
              </a:rPr>
              <a:t>est immobile, et si elle est au repos, elle ne saurait avoir bougé à l’instant </a:t>
            </a:r>
            <a:r>
              <a:rPr lang="fr-FR" altLang="fr-FR" dirty="0" smtClean="0">
                <a:latin typeface="Calibri" panose="020F0502020204030204" pitchFamily="34" charset="0"/>
              </a:rPr>
              <a:t>suivant. Par cons</a:t>
            </a:r>
            <a:r>
              <a:rPr lang="fr-FR" altLang="fr-FR" dirty="0" smtClean="0">
                <a:latin typeface="Calibri" panose="020F0502020204030204" pitchFamily="34" charset="0"/>
              </a:rPr>
              <a:t>équent la flèche </a:t>
            </a:r>
            <a:r>
              <a:rPr lang="fr-FR" altLang="fr-FR" dirty="0" smtClean="0">
                <a:latin typeface="Calibri" panose="020F0502020204030204" pitchFamily="34" charset="0"/>
              </a:rPr>
              <a:t>demeure au </a:t>
            </a:r>
            <a:r>
              <a:rPr lang="fr-FR" altLang="fr-FR" dirty="0" smtClean="0">
                <a:latin typeface="Calibri" panose="020F0502020204030204" pitchFamily="34" charset="0"/>
              </a:rPr>
              <a:t>repos sans </a:t>
            </a:r>
            <a:r>
              <a:rPr lang="fr-FR" altLang="fr-FR" dirty="0" smtClean="0">
                <a:latin typeface="Calibri" panose="020F0502020204030204" pitchFamily="34" charset="0"/>
              </a:rPr>
              <a:t>atteindre </a:t>
            </a:r>
            <a:r>
              <a:rPr lang="fr-FR" altLang="fr-FR" dirty="0" smtClean="0">
                <a:latin typeface="Calibri" panose="020F0502020204030204" pitchFamily="34" charset="0"/>
              </a:rPr>
              <a:t>sa cible. Si elle est en mouvement, c’est qu’elle change de </a:t>
            </a:r>
            <a:r>
              <a:rPr lang="fr-FR" altLang="fr-FR" dirty="0" smtClean="0">
                <a:latin typeface="Calibri" panose="020F0502020204030204" pitchFamily="34" charset="0"/>
              </a:rPr>
              <a:t>lieu </a:t>
            </a:r>
            <a:r>
              <a:rPr lang="fr-FR" altLang="fr-FR" dirty="0" smtClean="0">
                <a:latin typeface="Calibri" panose="020F0502020204030204" pitchFamily="34" charset="0"/>
              </a:rPr>
              <a:t>entre « le début » et « la fin » de l’instant, ce qui signifie que cet instant a, en fait, une certaine durée </a:t>
            </a:r>
            <a:r>
              <a:rPr lang="fr-FR" altLang="fr-FR" dirty="0" smtClean="0">
                <a:latin typeface="Calibri" panose="020F0502020204030204" pitchFamily="34" charset="0"/>
              </a:rPr>
              <a:t>qu’on </a:t>
            </a:r>
            <a:r>
              <a:rPr lang="fr-FR" altLang="fr-FR" dirty="0" smtClean="0">
                <a:latin typeface="Calibri" panose="020F0502020204030204" pitchFamily="34" charset="0"/>
              </a:rPr>
              <a:t>peut </a:t>
            </a:r>
            <a:r>
              <a:rPr lang="fr-FR" altLang="fr-FR" dirty="0" smtClean="0">
                <a:latin typeface="Calibri" panose="020F0502020204030204" pitchFamily="34" charset="0"/>
              </a:rPr>
              <a:t>diviser </a:t>
            </a:r>
            <a:r>
              <a:rPr lang="fr-FR" altLang="fr-FR" dirty="0" smtClean="0">
                <a:latin typeface="Calibri" panose="020F0502020204030204" pitchFamily="34" charset="0"/>
              </a:rPr>
              <a:t>en plus petits instants (retour </a:t>
            </a:r>
            <a:r>
              <a:rPr lang="fr-FR" altLang="fr-FR" dirty="0" smtClean="0">
                <a:latin typeface="Calibri" panose="020F0502020204030204" pitchFamily="34" charset="0"/>
              </a:rPr>
              <a:t>au point </a:t>
            </a:r>
            <a:r>
              <a:rPr lang="fr-FR" altLang="fr-FR" dirty="0" smtClean="0">
                <a:latin typeface="Calibri" panose="020F0502020204030204" pitchFamily="34" charset="0"/>
              </a:rPr>
              <a:t>de départ).</a:t>
            </a:r>
            <a:endParaRPr lang="fr-FR" altLang="fr-FR"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631" y="3021174"/>
            <a:ext cx="3869169" cy="3071402"/>
          </a:xfrm>
          <a:prstGeom prst="rect">
            <a:avLst/>
          </a:prstGeom>
        </p:spPr>
      </p:pic>
      <p:sp>
        <p:nvSpPr>
          <p:cNvPr id="8194" name="Titre 1"/>
          <p:cNvSpPr>
            <a:spLocks noGrp="1"/>
          </p:cNvSpPr>
          <p:nvPr>
            <p:ph type="title"/>
          </p:nvPr>
        </p:nvSpPr>
        <p:spPr>
          <a:xfrm>
            <a:off x="1619672" y="260648"/>
            <a:ext cx="8135937" cy="720378"/>
          </a:xfrm>
        </p:spPr>
        <p:txBody>
          <a:bodyPr/>
          <a:lstStyle/>
          <a:p>
            <a:pPr algn="ctr"/>
            <a:r>
              <a:rPr lang="fr-FR" altLang="fr-FR" sz="3200" dirty="0" smtClean="0">
                <a:solidFill>
                  <a:schemeClr val="tx1"/>
                </a:solidFill>
                <a:latin typeface="Calibri" panose="020F0502020204030204" pitchFamily="34" charset="0"/>
              </a:rPr>
              <a:t>La « vitesse en chaque instant »</a:t>
            </a:r>
            <a:br>
              <a:rPr lang="fr-FR" altLang="fr-FR" sz="3200"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Pierre Varignon (1654-1722)</a:t>
            </a:r>
            <a:endParaRPr lang="fr-FR" altLang="fr-FR" sz="3200" dirty="0">
              <a:solidFill>
                <a:schemeClr val="tx1"/>
              </a:solidFill>
              <a:latin typeface="Calibri" panose="020F0502020204030204" pitchFamily="34" charset="0"/>
            </a:endParaRPr>
          </a:p>
        </p:txBody>
      </p:sp>
      <p:sp>
        <p:nvSpPr>
          <p:cNvPr id="81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55AB4C-113A-4019-AB19-A76DDD2ECB80}" type="slidenum">
              <a:rPr lang="ru-RU" altLang="en-US" smtClean="0">
                <a:latin typeface="Garamond" panose="02020404030301010803" pitchFamily="18" charset="0"/>
              </a:rPr>
              <a:pPr/>
              <a:t>15</a:t>
            </a:fld>
            <a:endParaRPr lang="ru-RU" altLang="en-US">
              <a:latin typeface="Garamond" panose="02020404030301010803" pitchFamily="18" charset="0"/>
            </a:endParaRPr>
          </a:p>
        </p:txBody>
      </p:sp>
      <p:sp>
        <p:nvSpPr>
          <p:cNvPr id="3" name="ZoneTexte 2"/>
          <p:cNvSpPr txBox="1"/>
          <p:nvPr/>
        </p:nvSpPr>
        <p:spPr>
          <a:xfrm>
            <a:off x="395536" y="3145944"/>
            <a:ext cx="3360748" cy="2893100"/>
          </a:xfrm>
          <a:prstGeom prst="rect">
            <a:avLst/>
          </a:prstGeom>
          <a:noFill/>
        </p:spPr>
        <p:txBody>
          <a:bodyPr wrap="square" rtlCol="0">
            <a:spAutoFit/>
          </a:bodyPr>
          <a:lstStyle/>
          <a:p>
            <a:pPr algn="just"/>
            <a:r>
              <a:rPr lang="fr-FR" altLang="fr-FR" sz="1400" dirty="0" smtClean="0">
                <a:latin typeface="Calibri" panose="020F0502020204030204" pitchFamily="34" charset="0"/>
              </a:rPr>
              <a:t>Le </a:t>
            </a:r>
            <a:r>
              <a:rPr lang="fr-FR" altLang="fr-FR" sz="1400" dirty="0" smtClean="0">
                <a:latin typeface="Calibri" panose="020F0502020204030204" pitchFamily="34" charset="0"/>
              </a:rPr>
              <a:t>5 juillet 1698, Pierre Varignon présen</a:t>
            </a:r>
            <a:r>
              <a:rPr lang="fr-FR" altLang="fr-FR" sz="1400" dirty="0" smtClean="0">
                <a:latin typeface="Calibri" panose="020F0502020204030204" pitchFamily="34" charset="0"/>
              </a:rPr>
              <a:t>te à l’Académie des sciences une application  du calcul différentiel (inventé par Leibniz) à la mesure du mouvement : </a:t>
            </a:r>
            <a:r>
              <a:rPr lang="fr-FR" altLang="fr-FR" sz="1400" dirty="0">
                <a:latin typeface="Calibri" panose="020F0502020204030204" pitchFamily="34" charset="0"/>
              </a:rPr>
              <a:t>i</a:t>
            </a:r>
            <a:r>
              <a:rPr lang="fr-FR" altLang="fr-FR" sz="1400" dirty="0" smtClean="0">
                <a:latin typeface="Calibri" panose="020F0502020204030204" pitchFamily="34" charset="0"/>
              </a:rPr>
              <a:t>l définit la vitesse non plus comme vitesse moyenne, c’est-à-dire sur un intervalle de temps mesurable, mais sur une durée infinitésimale (tendant vers zéro), c’est-à-dire comme  la </a:t>
            </a:r>
            <a:r>
              <a:rPr lang="fr-FR" altLang="fr-FR" sz="1400" b="1" dirty="0" smtClean="0">
                <a:latin typeface="Calibri" panose="020F0502020204030204" pitchFamily="34" charset="0"/>
              </a:rPr>
              <a:t>« vitesse à chaque instant »</a:t>
            </a:r>
            <a:r>
              <a:rPr lang="fr-FR" altLang="fr-FR" sz="1400" dirty="0" smtClean="0">
                <a:latin typeface="Calibri" panose="020F0502020204030204" pitchFamily="34" charset="0"/>
              </a:rPr>
              <a:t> ; il résout le paradoxe de la flèche ainsi puisque la vitesse étant définie sur une durée aussi courte que l’on voudra, la flèche demeure en mouvement même soumise aux hypothèses de Zénon.</a:t>
            </a:r>
            <a:endParaRPr lang="fr-FR" altLang="fr-FR" sz="1400" dirty="0">
              <a:latin typeface="Calibri" panose="020F050202020403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373"/>
            <a:ext cx="2476500" cy="2847975"/>
          </a:xfrm>
          <a:prstGeom prst="rect">
            <a:avLst/>
          </a:prstGeom>
        </p:spPr>
      </p:pic>
      <p:sp>
        <p:nvSpPr>
          <p:cNvPr id="10" name="ZoneTexte 9"/>
          <p:cNvSpPr txBox="1"/>
          <p:nvPr/>
        </p:nvSpPr>
        <p:spPr>
          <a:xfrm rot="16200000">
            <a:off x="4038840" y="4112327"/>
            <a:ext cx="1787669" cy="276999"/>
          </a:xfrm>
          <a:prstGeom prst="rect">
            <a:avLst/>
          </a:prstGeom>
          <a:solidFill>
            <a:schemeClr val="bg1"/>
          </a:solidFill>
        </p:spPr>
        <p:txBody>
          <a:bodyPr wrap="none" rtlCol="0">
            <a:spAutoFit/>
          </a:bodyPr>
          <a:lstStyle/>
          <a:p>
            <a:r>
              <a:rPr lang="fr-FR" sz="1200" dirty="0" smtClean="0"/>
              <a:t>Distance parcourue (m)</a:t>
            </a:r>
            <a:endParaRPr lang="fr-FR" sz="1200" dirty="0"/>
          </a:p>
        </p:txBody>
      </p:sp>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1046" t="17182" r="28202" b="48454"/>
          <a:stretch/>
        </p:blipFill>
        <p:spPr>
          <a:xfrm>
            <a:off x="5940152" y="1680156"/>
            <a:ext cx="2376265" cy="1008112"/>
          </a:xfrm>
          <a:prstGeom prst="rect">
            <a:avLst/>
          </a:prstGeom>
        </p:spPr>
      </p:pic>
    </p:spTree>
    <p:extLst>
      <p:ext uri="{BB962C8B-B14F-4D97-AF65-F5344CB8AC3E}">
        <p14:creationId xmlns:p14="http://schemas.microsoft.com/office/powerpoint/2010/main" val="398474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9508" y="260648"/>
            <a:ext cx="9144000" cy="792088"/>
          </a:xfrm>
        </p:spPr>
        <p:txBody>
          <a:bodyPr/>
          <a:lstStyle/>
          <a:p>
            <a:pPr algn="ctr"/>
            <a:r>
              <a:rPr lang="fr-FR" altLang="fr-FR" sz="2800" b="1" dirty="0" smtClean="0">
                <a:solidFill>
                  <a:schemeClr val="tx1"/>
                </a:solidFill>
                <a:latin typeface="Calibri" panose="020F0502020204030204" pitchFamily="34" charset="0"/>
              </a:rPr>
              <a:t>La vitesse est un concept, le mouvant est une image</a:t>
            </a:r>
            <a:r>
              <a:rPr lang="fr-FR" altLang="fr-FR" sz="2800" b="1" dirty="0" smtClean="0">
                <a:solidFill>
                  <a:schemeClr val="tx1"/>
                </a:solidFill>
                <a:latin typeface="Calibri" panose="020F0502020204030204" pitchFamily="34" charset="0"/>
              </a:rPr>
              <a:t/>
            </a:r>
            <a:br>
              <a:rPr lang="fr-FR" altLang="fr-FR" sz="2800" b="1" dirty="0" smtClean="0">
                <a:solidFill>
                  <a:schemeClr val="tx1"/>
                </a:solidFill>
                <a:latin typeface="Calibri" panose="020F0502020204030204" pitchFamily="34" charset="0"/>
              </a:rPr>
            </a:br>
            <a:r>
              <a:rPr lang="fr-FR" altLang="fr-FR" sz="1800" dirty="0" smtClean="0">
                <a:solidFill>
                  <a:schemeClr val="tx1"/>
                </a:solidFill>
                <a:latin typeface="Calibri" panose="020F0502020204030204" pitchFamily="34" charset="0"/>
              </a:rPr>
              <a:t>Bergson rêve le mouvement plus qu’il ne le pense</a:t>
            </a:r>
            <a:endParaRPr lang="fr-FR" altLang="fr-FR" sz="1800" dirty="0">
              <a:solidFill>
                <a:schemeClr val="tx1"/>
              </a:solidFill>
              <a:latin typeface="Calibri" panose="020F0502020204030204" pitchFamily="34" charset="0"/>
            </a:endParaRPr>
          </a:p>
        </p:txBody>
      </p:sp>
      <p:pic>
        <p:nvPicPr>
          <p:cNvPr id="6"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916832"/>
            <a:ext cx="1753395" cy="2646633"/>
          </a:xfrm>
          <a:prstGeom prst="rect">
            <a:avLst/>
          </a:prstGeom>
        </p:spPr>
      </p:pic>
      <p:sp>
        <p:nvSpPr>
          <p:cNvPr id="7" name="ZoneTexte 6"/>
          <p:cNvSpPr txBox="1"/>
          <p:nvPr/>
        </p:nvSpPr>
        <p:spPr>
          <a:xfrm>
            <a:off x="611560" y="1772816"/>
            <a:ext cx="4500500" cy="4278094"/>
          </a:xfrm>
          <a:prstGeom prst="rect">
            <a:avLst/>
          </a:prstGeom>
          <a:noFill/>
        </p:spPr>
        <p:txBody>
          <a:bodyPr wrap="square" rtlCol="0">
            <a:spAutoFit/>
          </a:bodyPr>
          <a:lstStyle/>
          <a:p>
            <a:pPr algn="just"/>
            <a:r>
              <a:rPr lang="fr-FR" sz="1600" dirty="0">
                <a:latin typeface="Calibri" panose="020F0502020204030204" pitchFamily="34" charset="0"/>
              </a:rPr>
              <a:t>« Les images que nous proposerons conduiraient à soutenir l’intuition bergsonienne – qui ne s’offre souvent que comme un mode de connaissance élargie – par les expériences positives de la volonté et de </a:t>
            </a:r>
            <a:r>
              <a:rPr lang="fr-FR" sz="1600" b="1" dirty="0">
                <a:latin typeface="Calibri" panose="020F0502020204030204" pitchFamily="34" charset="0"/>
              </a:rPr>
              <a:t>l’imagination</a:t>
            </a:r>
            <a:r>
              <a:rPr lang="fr-FR" sz="1600" dirty="0">
                <a:latin typeface="Calibri" panose="020F0502020204030204" pitchFamily="34" charset="0"/>
              </a:rPr>
              <a:t> (…) Alors tout est immédiatement clair : </a:t>
            </a:r>
            <a:r>
              <a:rPr lang="fr-FR" sz="1600" b="1" dirty="0">
                <a:latin typeface="Calibri" panose="020F0502020204030204" pitchFamily="34" charset="0"/>
              </a:rPr>
              <a:t>c’est la poussée du psychisme qui a la continuité de la durée </a:t>
            </a:r>
            <a:r>
              <a:rPr lang="fr-FR" sz="1600" dirty="0">
                <a:latin typeface="Calibri" panose="020F0502020204030204" pitchFamily="34" charset="0"/>
              </a:rPr>
              <a:t>(…) Pour expliquer la valeur dynamique de la durée qui doit solidariser le passé et l’avenir, il n’est pas, dans le bergsonisme, d’images dynamiques plus fréquentes que la poussée et l’aspiration (…) Ainsi, le problème essentiel qui se pose à une méditation qui doit nous donner les images de la durée vivante, c’est, d’après nous, de constituer </a:t>
            </a:r>
            <a:r>
              <a:rPr lang="fr-FR" sz="1600" b="1" dirty="0">
                <a:latin typeface="Calibri" panose="020F0502020204030204" pitchFamily="34" charset="0"/>
              </a:rPr>
              <a:t>l’être à la fois comme </a:t>
            </a:r>
            <a:r>
              <a:rPr lang="fr-FR" sz="1600" b="1" i="1" dirty="0">
                <a:latin typeface="Calibri" panose="020F0502020204030204" pitchFamily="34" charset="0"/>
              </a:rPr>
              <a:t>mu et mouvant</a:t>
            </a:r>
            <a:r>
              <a:rPr lang="fr-FR" sz="1600" b="1" dirty="0">
                <a:latin typeface="Calibri" panose="020F0502020204030204" pitchFamily="34" charset="0"/>
              </a:rPr>
              <a:t>,</a:t>
            </a:r>
            <a:r>
              <a:rPr lang="fr-FR" sz="1600" dirty="0">
                <a:latin typeface="Calibri" panose="020F0502020204030204" pitchFamily="34" charset="0"/>
              </a:rPr>
              <a:t> comme mobile et moteur, comme poussée et aspiration »</a:t>
            </a:r>
            <a:r>
              <a:rPr lang="fr-FR" sz="1600" dirty="0" smtClean="0">
                <a:latin typeface="Calibri" panose="020F0502020204030204" pitchFamily="34" charset="0"/>
              </a:rPr>
              <a:t> </a:t>
            </a:r>
          </a:p>
          <a:p>
            <a:pPr algn="just"/>
            <a:r>
              <a:rPr lang="fr-FR" sz="1600" dirty="0" smtClean="0">
                <a:latin typeface="Calibri" panose="020F0502020204030204" pitchFamily="34" charset="0"/>
              </a:rPr>
              <a:t>	     G. Bachelard, </a:t>
            </a:r>
            <a:r>
              <a:rPr lang="fr-FR" sz="1600" i="1" dirty="0" smtClean="0">
                <a:latin typeface="Calibri" panose="020F0502020204030204" pitchFamily="34" charset="0"/>
              </a:rPr>
              <a:t>L’Eau et les Rêves (</a:t>
            </a:r>
            <a:r>
              <a:rPr lang="fr-FR" sz="1600" dirty="0" smtClean="0">
                <a:latin typeface="Calibri" panose="020F0502020204030204" pitchFamily="34" charset="0"/>
              </a:rPr>
              <a:t>1942)</a:t>
            </a:r>
            <a:endParaRPr lang="fr-FR" sz="1600" i="1" dirty="0" smtClean="0">
              <a:latin typeface="Calibri" panose="020F0502020204030204" pitchFamily="34" charset="0"/>
            </a:endParaRPr>
          </a:p>
        </p:txBody>
      </p:sp>
      <p:sp>
        <p:nvSpPr>
          <p:cNvPr id="5" name="ZoneTexte 4"/>
          <p:cNvSpPr txBox="1"/>
          <p:nvPr/>
        </p:nvSpPr>
        <p:spPr>
          <a:xfrm>
            <a:off x="5724128" y="4653136"/>
            <a:ext cx="2964583" cy="954107"/>
          </a:xfrm>
          <a:prstGeom prst="rect">
            <a:avLst/>
          </a:prstGeom>
          <a:noFill/>
        </p:spPr>
        <p:txBody>
          <a:bodyPr wrap="square" rtlCol="0">
            <a:spAutoFit/>
          </a:bodyPr>
          <a:lstStyle/>
          <a:p>
            <a:pPr algn="just"/>
            <a:r>
              <a:rPr lang="fr-FR" sz="1400" dirty="0">
                <a:latin typeface="Calibri" panose="020F0502020204030204" pitchFamily="34" charset="0"/>
              </a:rPr>
              <a:t>« </a:t>
            </a:r>
            <a:r>
              <a:rPr lang="fr-FR" sz="1400" dirty="0" smtClean="0">
                <a:latin typeface="Calibri" panose="020F0502020204030204" pitchFamily="34" charset="0"/>
              </a:rPr>
              <a:t>Les axes de la poésie et de la science sont d’abord inverse.</a:t>
            </a:r>
            <a:r>
              <a:rPr lang="fr-FR" sz="1400" dirty="0">
                <a:latin typeface="Calibri" panose="020F0502020204030204" pitchFamily="34" charset="0"/>
              </a:rPr>
              <a:t> » </a:t>
            </a:r>
          </a:p>
          <a:p>
            <a:pPr algn="just"/>
            <a:r>
              <a:rPr lang="fr-FR" sz="1400" dirty="0">
                <a:latin typeface="Calibri" panose="020F0502020204030204" pitchFamily="34" charset="0"/>
              </a:rPr>
              <a:t>G. Bachelard, </a:t>
            </a:r>
            <a:r>
              <a:rPr lang="fr-FR" sz="1400" i="1" dirty="0">
                <a:latin typeface="Calibri" panose="020F0502020204030204" pitchFamily="34" charset="0"/>
              </a:rPr>
              <a:t>La Psychanalyse du feu (</a:t>
            </a:r>
            <a:r>
              <a:rPr lang="fr-FR" sz="1400" dirty="0">
                <a:latin typeface="Calibri" panose="020F0502020204030204" pitchFamily="34" charset="0"/>
              </a:rPr>
              <a:t>1938)</a:t>
            </a:r>
          </a:p>
        </p:txBody>
      </p:sp>
      <p:sp>
        <p:nvSpPr>
          <p:cNvPr id="8"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16</a:t>
            </a:r>
            <a:endParaRPr lang="ru-RU" altLang="en-US" dirty="0">
              <a:latin typeface="Garamond" panose="02020404030301010803" pitchFamily="18" charset="0"/>
            </a:endParaRPr>
          </a:p>
        </p:txBody>
      </p:sp>
    </p:spTree>
    <p:extLst>
      <p:ext uri="{BB962C8B-B14F-4D97-AF65-F5344CB8AC3E}">
        <p14:creationId xmlns:p14="http://schemas.microsoft.com/office/powerpoint/2010/main" val="346788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68313" y="260350"/>
            <a:ext cx="3959671" cy="1224433"/>
          </a:xfrm>
        </p:spPr>
        <p:txBody>
          <a:bodyPr/>
          <a:lstStyle/>
          <a:p>
            <a:pPr algn="ctr"/>
            <a:r>
              <a:rPr lang="fr-FR" altLang="fr-FR" sz="3200" dirty="0" smtClean="0">
                <a:solidFill>
                  <a:schemeClr val="tx1"/>
                </a:solidFill>
                <a:latin typeface="Calibri" panose="020F0502020204030204" pitchFamily="34" charset="0"/>
              </a:rPr>
              <a:t>Le mouvement n’est-il qu’une métaphore ?</a:t>
            </a:r>
            <a:br>
              <a:rPr lang="fr-FR" altLang="fr-FR" sz="3200" dirty="0" smtClean="0">
                <a:solidFill>
                  <a:schemeClr val="tx1"/>
                </a:solidFill>
                <a:latin typeface="Calibri" panose="020F0502020204030204" pitchFamily="34" charset="0"/>
              </a:rPr>
            </a:br>
            <a:r>
              <a:rPr lang="fr-FR" altLang="fr-FR" sz="2400" i="1" dirty="0" smtClean="0">
                <a:solidFill>
                  <a:schemeClr val="tx1"/>
                </a:solidFill>
                <a:latin typeface="Calibri" panose="020F0502020204030204" pitchFamily="34" charset="0"/>
              </a:rPr>
              <a:t>(Il </a:t>
            </a:r>
            <a:r>
              <a:rPr lang="fr-FR" altLang="fr-FR" sz="2400" i="1" dirty="0" smtClean="0">
                <a:solidFill>
                  <a:schemeClr val="tx1"/>
                </a:solidFill>
                <a:latin typeface="Calibri" panose="020F0502020204030204" pitchFamily="34" charset="0"/>
              </a:rPr>
              <a:t>est « la » métaphore !)</a:t>
            </a:r>
            <a:endParaRPr lang="fr-FR" altLang="fr-FR" sz="2400" i="1" dirty="0">
              <a:solidFill>
                <a:schemeClr val="tx1"/>
              </a:solidFill>
              <a:latin typeface="Calibri" panose="020F0502020204030204" pitchFamily="34" charset="0"/>
            </a:endParaRPr>
          </a:p>
        </p:txBody>
      </p:sp>
      <p:sp>
        <p:nvSpPr>
          <p:cNvPr id="81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55AB4C-113A-4019-AB19-A76DDD2ECB80}" type="slidenum">
              <a:rPr lang="ru-RU" altLang="en-US" smtClean="0">
                <a:latin typeface="Garamond" panose="02020404030301010803" pitchFamily="18" charset="0"/>
              </a:rPr>
              <a:pPr/>
              <a:t>17</a:t>
            </a:fld>
            <a:endParaRPr lang="ru-RU" altLang="en-US">
              <a:latin typeface="Garamond" panose="02020404030301010803" pitchFamily="18" charset="0"/>
            </a:endParaRPr>
          </a:p>
        </p:txBody>
      </p:sp>
      <p:sp>
        <p:nvSpPr>
          <p:cNvPr id="3" name="ZoneTexte 2"/>
          <p:cNvSpPr txBox="1"/>
          <p:nvPr/>
        </p:nvSpPr>
        <p:spPr>
          <a:xfrm>
            <a:off x="149857" y="2060848"/>
            <a:ext cx="4355716" cy="4339650"/>
          </a:xfrm>
          <a:prstGeom prst="rect">
            <a:avLst/>
          </a:prstGeom>
          <a:noFill/>
        </p:spPr>
        <p:txBody>
          <a:bodyPr wrap="square" rtlCol="0">
            <a:spAutoFit/>
          </a:bodyPr>
          <a:lstStyle/>
          <a:p>
            <a:pPr algn="just">
              <a:buFont typeface="Wingdings" panose="05000000000000000000" pitchFamily="2" charset="2"/>
              <a:buAutoNum type="arabicPeriod"/>
            </a:pPr>
            <a:r>
              <a:rPr lang="fr-FR" altLang="fr-FR" sz="1600" dirty="0" smtClean="0">
                <a:latin typeface="Calibri" panose="020F0502020204030204" pitchFamily="34" charset="0"/>
              </a:rPr>
              <a:t> Le terme « </a:t>
            </a:r>
            <a:r>
              <a:rPr lang="fr-FR" altLang="fr-FR" sz="1600" b="1" dirty="0" smtClean="0">
                <a:latin typeface="Calibri" panose="020F0502020204030204" pitchFamily="34" charset="0"/>
              </a:rPr>
              <a:t>métaphore</a:t>
            </a:r>
            <a:r>
              <a:rPr lang="fr-FR" altLang="fr-FR" sz="1600" dirty="0" smtClean="0">
                <a:latin typeface="Calibri" panose="020F0502020204030204" pitchFamily="34" charset="0"/>
              </a:rPr>
              <a:t> » désigne une figure de rhétorique par laquelle un mot reçoit </a:t>
            </a:r>
            <a:r>
              <a:rPr lang="fr-FR" altLang="fr-FR" sz="1600" dirty="0" smtClean="0">
                <a:latin typeface="Calibri" panose="020F0502020204030204" pitchFamily="34" charset="0"/>
              </a:rPr>
              <a:t>un </a:t>
            </a:r>
            <a:r>
              <a:rPr lang="fr-FR" altLang="fr-FR" sz="1600" dirty="0" smtClean="0">
                <a:latin typeface="Calibri" panose="020F0502020204030204" pitchFamily="34" charset="0"/>
              </a:rPr>
              <a:t>sens différent du sens littéral qu’il </a:t>
            </a:r>
            <a:r>
              <a:rPr lang="fr-FR" altLang="fr-FR" sz="1600" dirty="0" smtClean="0">
                <a:latin typeface="Calibri" panose="020F0502020204030204" pitchFamily="34" charset="0"/>
              </a:rPr>
              <a:t>possède </a:t>
            </a:r>
            <a:r>
              <a:rPr lang="fr-FR" altLang="fr-FR" sz="1600" dirty="0" smtClean="0">
                <a:latin typeface="Calibri" panose="020F0502020204030204" pitchFamily="34" charset="0"/>
              </a:rPr>
              <a:t>dans l’usage courant </a:t>
            </a:r>
            <a:r>
              <a:rPr lang="fr-FR" altLang="fr-FR" sz="1600" dirty="0" smtClean="0">
                <a:latin typeface="Calibri" panose="020F0502020204030204" pitchFamily="34" charset="0"/>
              </a:rPr>
              <a:t>: </a:t>
            </a:r>
            <a:r>
              <a:rPr lang="fr-FR" altLang="fr-FR" sz="1600" dirty="0" smtClean="0">
                <a:latin typeface="Calibri" panose="020F0502020204030204" pitchFamily="34" charset="0"/>
              </a:rPr>
              <a:t>il prend un sens métaphorique.</a:t>
            </a:r>
            <a:endParaRPr lang="fr-FR" altLang="fr-FR" sz="1600" dirty="0">
              <a:latin typeface="Calibri" panose="020F0502020204030204" pitchFamily="34" charset="0"/>
            </a:endParaRPr>
          </a:p>
          <a:p>
            <a:pPr algn="just">
              <a:buFont typeface="Wingdings" panose="05000000000000000000" pitchFamily="2" charset="2"/>
              <a:buAutoNum type="arabicPeriod"/>
            </a:pPr>
            <a:endParaRPr lang="fr-FR" altLang="fr-FR" sz="1600" b="1" dirty="0">
              <a:latin typeface="Calibri" panose="020F0502020204030204" pitchFamily="34" charset="0"/>
            </a:endParaRPr>
          </a:p>
          <a:p>
            <a:pPr algn="just">
              <a:buFont typeface="Wingdings" panose="05000000000000000000" pitchFamily="2" charset="2"/>
              <a:buAutoNum type="arabicPeriod"/>
            </a:pPr>
            <a:r>
              <a:rPr lang="fr-FR" altLang="fr-FR" sz="1600" b="1" dirty="0">
                <a:latin typeface="Calibri" panose="020F0502020204030204" pitchFamily="34" charset="0"/>
              </a:rPr>
              <a:t> </a:t>
            </a:r>
            <a:r>
              <a:rPr lang="fr-FR" altLang="fr-FR" sz="1600" dirty="0" smtClean="0">
                <a:latin typeface="Calibri" panose="020F0502020204030204" pitchFamily="34" charset="0"/>
              </a:rPr>
              <a:t>«</a:t>
            </a:r>
            <a:r>
              <a:rPr lang="fr-FR" altLang="fr-FR" sz="1600" b="1" dirty="0" smtClean="0">
                <a:latin typeface="Calibri" panose="020F0502020204030204" pitchFamily="34" charset="0"/>
              </a:rPr>
              <a:t> </a:t>
            </a:r>
            <a:r>
              <a:rPr lang="fr-FR" altLang="fr-FR" sz="1600" dirty="0" smtClean="0">
                <a:latin typeface="Calibri" panose="020F0502020204030204" pitchFamily="34" charset="0"/>
              </a:rPr>
              <a:t>Métaphore » vient du </a:t>
            </a:r>
            <a:r>
              <a:rPr lang="fr-FR" altLang="fr-FR" sz="1600" dirty="0">
                <a:latin typeface="Calibri" panose="020F0502020204030204" pitchFamily="34" charset="0"/>
              </a:rPr>
              <a:t>g</a:t>
            </a:r>
            <a:r>
              <a:rPr lang="fr-FR" altLang="fr-FR" sz="1600" dirty="0" smtClean="0">
                <a:latin typeface="Calibri" panose="020F0502020204030204" pitchFamily="34" charset="0"/>
              </a:rPr>
              <a:t>rec </a:t>
            </a:r>
            <a:r>
              <a:rPr lang="fr-FR" altLang="fr-FR" sz="1600" dirty="0" smtClean="0">
                <a:latin typeface="Calibri" panose="020F0502020204030204" pitchFamily="34" charset="0"/>
              </a:rPr>
              <a:t>« </a:t>
            </a:r>
            <a:r>
              <a:rPr lang="fr-FR" altLang="fr-FR" sz="1600" i="1" dirty="0" err="1" smtClean="0">
                <a:latin typeface="Calibri" panose="020F0502020204030204" pitchFamily="34" charset="0"/>
              </a:rPr>
              <a:t>metaphora</a:t>
            </a:r>
            <a:r>
              <a:rPr lang="fr-FR" altLang="fr-FR" sz="1600" dirty="0" smtClean="0">
                <a:latin typeface="Calibri" panose="020F0502020204030204" pitchFamily="34" charset="0"/>
              </a:rPr>
              <a:t> » qui signifie « </a:t>
            </a:r>
            <a:r>
              <a:rPr lang="fr-FR" altLang="fr-FR" sz="1600" dirty="0" smtClean="0">
                <a:latin typeface="Calibri" panose="020F0502020204030204" pitchFamily="34" charset="0"/>
              </a:rPr>
              <a:t>transposition</a:t>
            </a:r>
            <a:r>
              <a:rPr lang="fr-FR" altLang="fr-FR" sz="1600" dirty="0" smtClean="0">
                <a:latin typeface="Calibri" panose="020F0502020204030204" pitchFamily="34" charset="0"/>
              </a:rPr>
              <a:t> », </a:t>
            </a:r>
            <a:r>
              <a:rPr lang="fr-FR" altLang="fr-FR" sz="1600" dirty="0" smtClean="0">
                <a:latin typeface="Calibri" panose="020F0502020204030204" pitchFamily="34" charset="0"/>
              </a:rPr>
              <a:t>« </a:t>
            </a:r>
            <a:r>
              <a:rPr lang="fr-FR" altLang="fr-FR" sz="1600" i="1" dirty="0" err="1" smtClean="0">
                <a:latin typeface="Calibri" panose="020F0502020204030204" pitchFamily="34" charset="0"/>
              </a:rPr>
              <a:t>phora</a:t>
            </a:r>
            <a:r>
              <a:rPr lang="fr-FR" altLang="fr-FR" sz="1600" dirty="0" smtClean="0">
                <a:latin typeface="Calibri" panose="020F0502020204030204" pitchFamily="34" charset="0"/>
              </a:rPr>
              <a:t> » voulant dire «</a:t>
            </a:r>
            <a:r>
              <a:rPr lang="fr-FR" altLang="fr-FR" sz="1600" dirty="0" smtClean="0">
                <a:latin typeface="Calibri" panose="020F0502020204030204" pitchFamily="34" charset="0"/>
              </a:rPr>
              <a:t> </a:t>
            </a:r>
            <a:r>
              <a:rPr lang="fr-FR" altLang="fr-FR" sz="1600" b="1" dirty="0" smtClean="0">
                <a:latin typeface="Calibri" panose="020F0502020204030204" pitchFamily="34" charset="0"/>
              </a:rPr>
              <a:t>déplacement</a:t>
            </a:r>
            <a:r>
              <a:rPr lang="fr-FR" altLang="fr-FR" sz="1600" dirty="0" smtClean="0">
                <a:latin typeface="Calibri" panose="020F0502020204030204" pitchFamily="34" charset="0"/>
              </a:rPr>
              <a:t> »...</a:t>
            </a:r>
            <a:endParaRPr lang="fr-FR" altLang="fr-FR" sz="1600" dirty="0">
              <a:latin typeface="Calibri" panose="020F0502020204030204" pitchFamily="34" charset="0"/>
            </a:endParaRPr>
          </a:p>
          <a:p>
            <a:pPr algn="just">
              <a:buFont typeface="Wingdings" panose="05000000000000000000" pitchFamily="2" charset="2"/>
              <a:buAutoNum type="arabicPeriod"/>
            </a:pPr>
            <a:endParaRPr lang="fr-FR" altLang="fr-FR" sz="1600" b="1" dirty="0">
              <a:latin typeface="Calibri" panose="020F0502020204030204" pitchFamily="34" charset="0"/>
            </a:endParaRPr>
          </a:p>
          <a:p>
            <a:pPr algn="just">
              <a:buFont typeface="Wingdings" panose="05000000000000000000" pitchFamily="2" charset="2"/>
              <a:buAutoNum type="arabicPeriod"/>
            </a:pPr>
            <a:r>
              <a:rPr lang="fr-FR" altLang="fr-FR" sz="1600" b="1" dirty="0">
                <a:latin typeface="Calibri" panose="020F0502020204030204" pitchFamily="34" charset="0"/>
              </a:rPr>
              <a:t> </a:t>
            </a:r>
            <a:r>
              <a:rPr lang="fr-FR" altLang="fr-FR" sz="1600" dirty="0" smtClean="0">
                <a:latin typeface="Calibri" panose="020F0502020204030204" pitchFamily="34" charset="0"/>
              </a:rPr>
              <a:t>Aristote, </a:t>
            </a:r>
            <a:r>
              <a:rPr lang="fr-FR" altLang="fr-FR" sz="1600" i="1" dirty="0" smtClean="0">
                <a:latin typeface="Calibri" panose="020F0502020204030204" pitchFamily="34" charset="0"/>
              </a:rPr>
              <a:t>La Poétique</a:t>
            </a:r>
            <a:r>
              <a:rPr lang="fr-FR" altLang="fr-FR" sz="1600" dirty="0" smtClean="0">
                <a:latin typeface="Calibri" panose="020F0502020204030204" pitchFamily="34" charset="0"/>
              </a:rPr>
              <a:t> : « </a:t>
            </a:r>
            <a:r>
              <a:rPr lang="fr-FR" altLang="fr-FR" sz="1600" b="1" dirty="0" smtClean="0">
                <a:latin typeface="Calibri" panose="020F0502020204030204" pitchFamily="34" charset="0"/>
              </a:rPr>
              <a:t>La métaphore est le transport</a:t>
            </a:r>
            <a:r>
              <a:rPr lang="fr-FR" altLang="fr-FR" sz="1600" dirty="0" smtClean="0">
                <a:latin typeface="Calibri" panose="020F0502020204030204" pitchFamily="34" charset="0"/>
              </a:rPr>
              <a:t> à une chose d’un nom qui en désigne une </a:t>
            </a:r>
            <a:r>
              <a:rPr lang="fr-FR" altLang="fr-FR" sz="1600" dirty="0" smtClean="0">
                <a:latin typeface="Calibri" panose="020F0502020204030204" pitchFamily="34" charset="0"/>
              </a:rPr>
              <a:t>autre.</a:t>
            </a:r>
            <a:r>
              <a:rPr lang="fr-FR" altLang="fr-FR" sz="1600" dirty="0" smtClean="0">
                <a:latin typeface="Calibri" panose="020F0502020204030204" pitchFamily="34" charset="0"/>
              </a:rPr>
              <a:t> </a:t>
            </a:r>
            <a:r>
              <a:rPr lang="fr-FR" altLang="fr-FR" sz="1600" dirty="0" smtClean="0">
                <a:latin typeface="Calibri" panose="020F0502020204030204" pitchFamily="34" charset="0"/>
              </a:rPr>
              <a:t>»</a:t>
            </a:r>
          </a:p>
          <a:p>
            <a:pPr algn="just">
              <a:buFont typeface="Wingdings" panose="05000000000000000000" pitchFamily="2" charset="2"/>
              <a:buAutoNum type="arabicPeriod"/>
            </a:pPr>
            <a:endParaRPr lang="fr-FR" altLang="fr-FR" sz="1600" dirty="0">
              <a:latin typeface="Calibri" panose="020F0502020204030204" pitchFamily="34" charset="0"/>
            </a:endParaRPr>
          </a:p>
          <a:p>
            <a:pPr algn="just">
              <a:buFont typeface="Wingdings" panose="05000000000000000000" pitchFamily="2" charset="2"/>
              <a:buAutoNum type="arabicPeriod"/>
            </a:pPr>
            <a:r>
              <a:rPr lang="fr-FR" altLang="fr-FR" sz="1600" dirty="0" smtClean="0">
                <a:latin typeface="Calibri" panose="020F0502020204030204" pitchFamily="34" charset="0"/>
              </a:rPr>
              <a:t> Si le mouvement est une métaphore, alors la métaphore est une métaphore d’une métaphore…</a:t>
            </a:r>
          </a:p>
          <a:p>
            <a:pPr algn="just"/>
            <a:endParaRPr lang="fr-FR" altLang="fr-FR" b="1" dirty="0">
              <a:latin typeface="Calibri" panose="020F0502020204030204" pitchFamily="34" charset="0"/>
            </a:endParaRP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162" y="0"/>
            <a:ext cx="4560838" cy="6858000"/>
          </a:xfrm>
          <a:prstGeom prst="rect">
            <a:avLst/>
          </a:prstGeom>
        </p:spPr>
      </p:pic>
    </p:spTree>
    <p:extLst>
      <p:ext uri="{BB962C8B-B14F-4D97-AF65-F5344CB8AC3E}">
        <p14:creationId xmlns:p14="http://schemas.microsoft.com/office/powerpoint/2010/main" val="325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611560" y="335503"/>
            <a:ext cx="7920880" cy="792088"/>
          </a:xfrm>
        </p:spPr>
        <p:txBody>
          <a:bodyPr/>
          <a:lstStyle/>
          <a:p>
            <a:pPr algn="ctr"/>
            <a:r>
              <a:rPr lang="fr-FR" altLang="fr-FR" sz="2800" b="1" dirty="0" smtClean="0">
                <a:solidFill>
                  <a:schemeClr val="tx1"/>
                </a:solidFill>
                <a:latin typeface="Calibri" panose="020F0502020204030204" pitchFamily="34" charset="0"/>
              </a:rPr>
              <a:t>Du bon usage de la métaphore</a:t>
            </a:r>
            <a:r>
              <a:rPr lang="fr-FR" altLang="fr-FR" sz="2800" b="1" dirty="0" smtClean="0">
                <a:solidFill>
                  <a:schemeClr val="tx1"/>
                </a:solidFill>
                <a:latin typeface="Calibri" panose="020F0502020204030204" pitchFamily="34" charset="0"/>
              </a:rPr>
              <a:t/>
            </a:r>
            <a:br>
              <a:rPr lang="fr-FR" altLang="fr-FR" sz="2800" b="1"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La métaphore du mouvement permet de rectifier l’intuition de la chose  </a:t>
            </a:r>
            <a:endParaRPr lang="fr-FR" altLang="fr-FR" sz="2800" dirty="0">
              <a:solidFill>
                <a:schemeClr val="tx1"/>
              </a:solidFill>
              <a:latin typeface="Calibri" panose="020F0502020204030204" pitchFamily="34" charset="0"/>
            </a:endParaRPr>
          </a:p>
        </p:txBody>
      </p:sp>
      <p:sp>
        <p:nvSpPr>
          <p:cNvPr id="7" name="ZoneTexte 6"/>
          <p:cNvSpPr txBox="1"/>
          <p:nvPr/>
        </p:nvSpPr>
        <p:spPr>
          <a:xfrm>
            <a:off x="539552" y="1881024"/>
            <a:ext cx="4500500" cy="5201424"/>
          </a:xfrm>
          <a:prstGeom prst="rect">
            <a:avLst/>
          </a:prstGeom>
          <a:noFill/>
        </p:spPr>
        <p:txBody>
          <a:bodyPr wrap="square" rtlCol="0">
            <a:spAutoFit/>
          </a:bodyPr>
          <a:lstStyle/>
          <a:p>
            <a:pPr algn="just"/>
            <a:r>
              <a:rPr lang="fr-FR" sz="1400" dirty="0">
                <a:latin typeface="Calibri" panose="020F0502020204030204" pitchFamily="34" charset="0"/>
              </a:rPr>
              <a:t>« </a:t>
            </a:r>
            <a:r>
              <a:rPr lang="fr-FR" sz="1400" dirty="0" smtClean="0">
                <a:latin typeface="Calibri" panose="020F0502020204030204" pitchFamily="34" charset="0"/>
              </a:rPr>
              <a:t>Dans le monde inconnu qu’est l’atome, y aurait-il donc une sorte de fusion entre l’acte et l’être, entre l’onde et le corpuscule ? Faut-il parler d’aspect complémentaires, ou de réalités complémentaires ? Ne s’agit-il pas d’une </a:t>
            </a:r>
            <a:r>
              <a:rPr lang="fr-FR" sz="1400" b="1" dirty="0" smtClean="0">
                <a:latin typeface="Calibri" panose="020F0502020204030204" pitchFamily="34" charset="0"/>
              </a:rPr>
              <a:t>coopération plus profonde de l’objet et du mouvement</a:t>
            </a:r>
            <a:r>
              <a:rPr lang="fr-FR" sz="1400" dirty="0" smtClean="0">
                <a:latin typeface="Calibri" panose="020F0502020204030204" pitchFamily="34" charset="0"/>
              </a:rPr>
              <a:t>, d’une énergie complexe ou convergent ce qui est et ce qui devient ?</a:t>
            </a:r>
            <a:r>
              <a:rPr lang="fr-FR" sz="1400" dirty="0">
                <a:latin typeface="Calibri" panose="020F0502020204030204" pitchFamily="34" charset="0"/>
              </a:rPr>
              <a:t> » </a:t>
            </a:r>
          </a:p>
          <a:p>
            <a:pPr algn="just"/>
            <a:r>
              <a:rPr lang="fr-FR" sz="1400" dirty="0">
                <a:latin typeface="Calibri" panose="020F0502020204030204" pitchFamily="34" charset="0"/>
              </a:rPr>
              <a:t>G. Bachelard, </a:t>
            </a:r>
            <a:r>
              <a:rPr lang="fr-FR" sz="1400" dirty="0" smtClean="0">
                <a:latin typeface="Calibri" panose="020F0502020204030204" pitchFamily="34" charset="0"/>
              </a:rPr>
              <a:t>« Noumène et microphysique » </a:t>
            </a:r>
            <a:r>
              <a:rPr lang="fr-FR" sz="1400" i="1" dirty="0" smtClean="0">
                <a:latin typeface="Calibri" panose="020F0502020204030204" pitchFamily="34" charset="0"/>
              </a:rPr>
              <a:t>(</a:t>
            </a:r>
            <a:r>
              <a:rPr lang="fr-FR" sz="1400" dirty="0" smtClean="0">
                <a:latin typeface="Calibri" panose="020F0502020204030204" pitchFamily="34" charset="0"/>
              </a:rPr>
              <a:t>1932)</a:t>
            </a:r>
            <a:endParaRPr lang="fr-FR" sz="1400" dirty="0">
              <a:latin typeface="Calibri" panose="020F0502020204030204" pitchFamily="34" charset="0"/>
            </a:endParaRPr>
          </a:p>
          <a:p>
            <a:pPr algn="just"/>
            <a:endParaRPr lang="fr-FR" sz="1400" dirty="0" smtClean="0">
              <a:latin typeface="Calibri" panose="020F0502020204030204" pitchFamily="34" charset="0"/>
            </a:endParaRPr>
          </a:p>
          <a:p>
            <a:pPr algn="just"/>
            <a:r>
              <a:rPr lang="fr-FR" sz="1400" dirty="0">
                <a:latin typeface="Calibri" panose="020F0502020204030204" pitchFamily="34" charset="0"/>
              </a:rPr>
              <a:t>« </a:t>
            </a:r>
            <a:r>
              <a:rPr lang="fr-FR" sz="1400" dirty="0" smtClean="0">
                <a:latin typeface="Calibri" panose="020F0502020204030204" pitchFamily="34" charset="0"/>
              </a:rPr>
              <a:t>On ne peut détacher le photon de son rayon comme aimerait sans doute à le faire un </a:t>
            </a:r>
            <a:r>
              <a:rPr lang="fr-FR" sz="1400" i="1" dirty="0" smtClean="0">
                <a:latin typeface="Calibri" panose="020F0502020204030204" pitchFamily="34" charset="0"/>
              </a:rPr>
              <a:t>chosiste</a:t>
            </a:r>
            <a:r>
              <a:rPr lang="fr-FR" sz="1400" dirty="0" smtClean="0">
                <a:latin typeface="Calibri" panose="020F0502020204030204" pitchFamily="34" charset="0"/>
              </a:rPr>
              <a:t> habitué à manier les objets sans cesse disponibles. Le photon est de toute évidence un type de </a:t>
            </a:r>
            <a:r>
              <a:rPr lang="fr-FR" sz="1400" b="1" dirty="0" smtClean="0">
                <a:latin typeface="Calibri" panose="020F0502020204030204" pitchFamily="34" charset="0"/>
              </a:rPr>
              <a:t>chose-mouvement</a:t>
            </a:r>
            <a:r>
              <a:rPr lang="fr-FR" sz="1400" dirty="0" smtClean="0">
                <a:latin typeface="Calibri" panose="020F0502020204030204" pitchFamily="34" charset="0"/>
              </a:rPr>
              <a:t>.</a:t>
            </a:r>
            <a:r>
              <a:rPr lang="fr-FR" sz="1400" dirty="0">
                <a:latin typeface="Calibri" panose="020F0502020204030204" pitchFamily="34" charset="0"/>
              </a:rPr>
              <a:t> » </a:t>
            </a:r>
          </a:p>
          <a:p>
            <a:pPr algn="just"/>
            <a:endParaRPr lang="fr-FR" sz="1400" dirty="0" smtClean="0">
              <a:latin typeface="Calibri" panose="020F0502020204030204" pitchFamily="34" charset="0"/>
            </a:endParaRPr>
          </a:p>
          <a:p>
            <a:pPr algn="just"/>
            <a:r>
              <a:rPr lang="fr-FR" sz="1400" dirty="0" smtClean="0">
                <a:latin typeface="Calibri" panose="020F0502020204030204" pitchFamily="34" charset="0"/>
              </a:rPr>
              <a:t>«</a:t>
            </a:r>
            <a:r>
              <a:rPr lang="fr-FR" sz="1400" dirty="0">
                <a:latin typeface="Calibri" panose="020F0502020204030204" pitchFamily="34" charset="0"/>
              </a:rPr>
              <a:t> Par son développement énergétique, l’atome est </a:t>
            </a:r>
            <a:r>
              <a:rPr lang="fr-FR" sz="1400" i="1" dirty="0">
                <a:latin typeface="Calibri" panose="020F0502020204030204" pitchFamily="34" charset="0"/>
              </a:rPr>
              <a:t>devenir</a:t>
            </a:r>
            <a:r>
              <a:rPr lang="fr-FR" sz="1400" dirty="0">
                <a:latin typeface="Calibri" panose="020F0502020204030204" pitchFamily="34" charset="0"/>
              </a:rPr>
              <a:t> autant qu</a:t>
            </a:r>
            <a:r>
              <a:rPr lang="fr-FR" sz="1400" i="1" dirty="0">
                <a:latin typeface="Calibri" panose="020F0502020204030204" pitchFamily="34" charset="0"/>
              </a:rPr>
              <a:t>’être</a:t>
            </a:r>
            <a:r>
              <a:rPr lang="fr-FR" sz="1400" dirty="0">
                <a:latin typeface="Calibri" panose="020F0502020204030204" pitchFamily="34" charset="0"/>
              </a:rPr>
              <a:t>, </a:t>
            </a:r>
            <a:r>
              <a:rPr lang="fr-FR" sz="1400" b="1" dirty="0">
                <a:latin typeface="Calibri" panose="020F0502020204030204" pitchFamily="34" charset="0"/>
              </a:rPr>
              <a:t>il est </a:t>
            </a:r>
            <a:r>
              <a:rPr lang="fr-FR" sz="1400" b="1" i="1" dirty="0">
                <a:latin typeface="Calibri" panose="020F0502020204030204" pitchFamily="34" charset="0"/>
              </a:rPr>
              <a:t>mouvement</a:t>
            </a:r>
            <a:r>
              <a:rPr lang="fr-FR" sz="1400" b="1" dirty="0">
                <a:latin typeface="Calibri" panose="020F0502020204030204" pitchFamily="34" charset="0"/>
              </a:rPr>
              <a:t> autant que </a:t>
            </a:r>
            <a:r>
              <a:rPr lang="fr-FR" sz="1400" b="1" i="1" dirty="0">
                <a:latin typeface="Calibri" panose="020F0502020204030204" pitchFamily="34" charset="0"/>
              </a:rPr>
              <a:t>chose</a:t>
            </a:r>
            <a:r>
              <a:rPr lang="fr-FR" sz="1400" i="1" dirty="0">
                <a:latin typeface="Calibri" panose="020F0502020204030204" pitchFamily="34" charset="0"/>
              </a:rPr>
              <a:t>.</a:t>
            </a:r>
            <a:r>
              <a:rPr lang="fr-FR" sz="1400" dirty="0">
                <a:latin typeface="Calibri" panose="020F0502020204030204" pitchFamily="34" charset="0"/>
              </a:rPr>
              <a:t> </a:t>
            </a:r>
            <a:r>
              <a:rPr lang="fr-FR" sz="1400" dirty="0" smtClean="0">
                <a:latin typeface="Calibri" panose="020F0502020204030204" pitchFamily="34" charset="0"/>
              </a:rPr>
              <a:t>»</a:t>
            </a:r>
          </a:p>
          <a:p>
            <a:pPr algn="just"/>
            <a:endParaRPr lang="fr-FR" sz="1400" dirty="0">
              <a:latin typeface="Calibri" panose="020F0502020204030204" pitchFamily="34" charset="0"/>
            </a:endParaRPr>
          </a:p>
          <a:p>
            <a:pPr algn="just"/>
            <a:r>
              <a:rPr lang="fr-FR" sz="1400" dirty="0" smtClean="0">
                <a:latin typeface="Calibri" panose="020F0502020204030204" pitchFamily="34" charset="0"/>
              </a:rPr>
              <a:t>G</a:t>
            </a:r>
            <a:r>
              <a:rPr lang="fr-FR" sz="1400" dirty="0">
                <a:latin typeface="Calibri" panose="020F0502020204030204" pitchFamily="34" charset="0"/>
              </a:rPr>
              <a:t>. Bachelard, </a:t>
            </a:r>
            <a:r>
              <a:rPr lang="fr-FR" sz="1400" i="1" dirty="0">
                <a:latin typeface="Calibri" panose="020F0502020204030204" pitchFamily="34" charset="0"/>
              </a:rPr>
              <a:t>Le Nouvel esprit scientifique (</a:t>
            </a:r>
            <a:r>
              <a:rPr lang="fr-FR" sz="1400" dirty="0">
                <a:latin typeface="Calibri" panose="020F0502020204030204" pitchFamily="34" charset="0"/>
              </a:rPr>
              <a:t>1934</a:t>
            </a:r>
            <a:r>
              <a:rPr lang="fr-FR" sz="1400" dirty="0" smtClean="0">
                <a:latin typeface="Calibri" panose="020F0502020204030204" pitchFamily="34" charset="0"/>
              </a:rPr>
              <a:t>)</a:t>
            </a:r>
          </a:p>
          <a:p>
            <a:pPr algn="just"/>
            <a:endParaRPr lang="fr-FR" sz="1600" dirty="0">
              <a:latin typeface="Calibri" panose="020F0502020204030204" pitchFamily="34" charset="0"/>
            </a:endParaRPr>
          </a:p>
          <a:p>
            <a:pPr algn="just"/>
            <a:endParaRPr lang="fr-FR" sz="1600" i="1" dirty="0">
              <a:latin typeface="Calibri" panose="020F0502020204030204" pitchFamily="34" charset="0"/>
            </a:endParaRPr>
          </a:p>
          <a:p>
            <a:pPr algn="just"/>
            <a:endParaRPr lang="fr-FR" sz="1600" i="1" dirty="0">
              <a:latin typeface="Calibri" panose="020F0502020204030204" pitchFamily="34" charset="0"/>
            </a:endParaRPr>
          </a:p>
          <a:p>
            <a:pPr algn="just"/>
            <a:endParaRPr lang="fr-FR" sz="1600" i="1" dirty="0">
              <a:latin typeface="Calibri" panose="020F0502020204030204" pitchFamily="34" charset="0"/>
            </a:endParaRPr>
          </a:p>
          <a:p>
            <a:pPr algn="just"/>
            <a:endParaRPr lang="fr-FR" sz="1600" i="1" dirty="0" smtClean="0">
              <a:latin typeface="Calibri" panose="020F050202020403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420888"/>
            <a:ext cx="2820567" cy="2060848"/>
          </a:xfrm>
          <a:prstGeom prst="rect">
            <a:avLst/>
          </a:prstGeom>
        </p:spPr>
      </p:pic>
      <p:sp>
        <p:nvSpPr>
          <p:cNvPr id="6" name="ZoneTexte 5"/>
          <p:cNvSpPr txBox="1"/>
          <p:nvPr/>
        </p:nvSpPr>
        <p:spPr>
          <a:xfrm>
            <a:off x="5724128" y="4653136"/>
            <a:ext cx="2964583" cy="1169551"/>
          </a:xfrm>
          <a:prstGeom prst="rect">
            <a:avLst/>
          </a:prstGeom>
          <a:noFill/>
        </p:spPr>
        <p:txBody>
          <a:bodyPr wrap="square" rtlCol="0">
            <a:spAutoFit/>
          </a:bodyPr>
          <a:lstStyle/>
          <a:p>
            <a:pPr algn="just"/>
            <a:r>
              <a:rPr lang="fr-FR" sz="1400" dirty="0">
                <a:latin typeface="Calibri" panose="020F0502020204030204" pitchFamily="34" charset="0"/>
              </a:rPr>
              <a:t>« Un tel dynamisme répond par le mouvement, par l’explosion, aux partisans du langage stabilisé. » </a:t>
            </a:r>
          </a:p>
          <a:p>
            <a:pPr algn="just"/>
            <a:r>
              <a:rPr lang="fr-FR" sz="1400" dirty="0">
                <a:latin typeface="Calibri" panose="020F0502020204030204" pitchFamily="34" charset="0"/>
              </a:rPr>
              <a:t>G. Bachelard, </a:t>
            </a:r>
            <a:r>
              <a:rPr lang="fr-FR" sz="1400" i="1" dirty="0">
                <a:latin typeface="Calibri" panose="020F0502020204030204" pitchFamily="34" charset="0"/>
              </a:rPr>
              <a:t>La Psychanalyse du feu (</a:t>
            </a:r>
            <a:r>
              <a:rPr lang="fr-FR" sz="1400" dirty="0">
                <a:latin typeface="Calibri" panose="020F0502020204030204" pitchFamily="34" charset="0"/>
              </a:rPr>
              <a:t>1938)</a:t>
            </a:r>
          </a:p>
        </p:txBody>
      </p:sp>
      <p:sp>
        <p:nvSpPr>
          <p:cNvPr id="8"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18</a:t>
            </a:r>
            <a:endParaRPr lang="ru-RU" altLang="en-US" dirty="0">
              <a:latin typeface="Garamond" panose="02020404030301010803" pitchFamily="18" charset="0"/>
            </a:endParaRPr>
          </a:p>
        </p:txBody>
      </p:sp>
    </p:spTree>
    <p:extLst>
      <p:ext uri="{BB962C8B-B14F-4D97-AF65-F5344CB8AC3E}">
        <p14:creationId xmlns:p14="http://schemas.microsoft.com/office/powerpoint/2010/main" val="124160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3862" y="0"/>
            <a:ext cx="2870138" cy="2348880"/>
          </a:xfrm>
          <a:prstGeom prst="rect">
            <a:avLst/>
          </a:prstGeom>
        </p:spPr>
      </p:pic>
      <p:sp>
        <p:nvSpPr>
          <p:cNvPr id="10242" name="Titre 1"/>
          <p:cNvSpPr>
            <a:spLocks noGrp="1"/>
          </p:cNvSpPr>
          <p:nvPr>
            <p:ph type="title"/>
          </p:nvPr>
        </p:nvSpPr>
        <p:spPr>
          <a:xfrm>
            <a:off x="539552" y="382352"/>
            <a:ext cx="5734310" cy="792088"/>
          </a:xfrm>
        </p:spPr>
        <p:txBody>
          <a:bodyPr/>
          <a:lstStyle/>
          <a:p>
            <a:pPr algn="ctr"/>
            <a:r>
              <a:rPr lang="fr-FR" altLang="fr-FR" sz="2800" b="1" dirty="0" smtClean="0">
                <a:solidFill>
                  <a:schemeClr val="tx1"/>
                </a:solidFill>
                <a:latin typeface="Calibri" panose="020F0502020204030204" pitchFamily="34" charset="0"/>
              </a:rPr>
              <a:t>Du bon usage de l’analogie</a:t>
            </a:r>
            <a:r>
              <a:rPr lang="fr-FR" altLang="fr-FR" sz="2800" b="1" dirty="0" smtClean="0">
                <a:solidFill>
                  <a:schemeClr val="tx1"/>
                </a:solidFill>
                <a:latin typeface="Calibri" panose="020F0502020204030204" pitchFamily="34" charset="0"/>
              </a:rPr>
              <a:t/>
            </a:r>
            <a:br>
              <a:rPr lang="fr-FR" altLang="fr-FR" sz="2800" b="1"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Le concept de mouvement permet de penser la dynamique de nos rêves</a:t>
            </a:r>
            <a:endParaRPr lang="fr-FR" altLang="fr-FR" sz="2800" dirty="0">
              <a:solidFill>
                <a:schemeClr val="tx1"/>
              </a:solidFill>
              <a:latin typeface="Calibri" panose="020F050202020403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780928"/>
            <a:ext cx="3724952" cy="3153792"/>
          </a:xfrm>
          <a:prstGeom prst="rect">
            <a:avLst/>
          </a:prstGeom>
        </p:spPr>
      </p:pic>
      <p:sp>
        <p:nvSpPr>
          <p:cNvPr id="6" name="ZoneTexte 5"/>
          <p:cNvSpPr txBox="1"/>
          <p:nvPr/>
        </p:nvSpPr>
        <p:spPr>
          <a:xfrm>
            <a:off x="4572000" y="2883789"/>
            <a:ext cx="3888432" cy="3046988"/>
          </a:xfrm>
          <a:prstGeom prst="rect">
            <a:avLst/>
          </a:prstGeom>
          <a:noFill/>
        </p:spPr>
        <p:txBody>
          <a:bodyPr wrap="square" rtlCol="0">
            <a:spAutoFit/>
          </a:bodyPr>
          <a:lstStyle/>
          <a:p>
            <a:pPr algn="just"/>
            <a:r>
              <a:rPr lang="fr-FR" sz="1600" dirty="0">
                <a:latin typeface="Calibri" panose="020F0502020204030204" pitchFamily="34" charset="0"/>
              </a:rPr>
              <a:t>« Puissance imaginaire et plasma d’images viennent, dans une telle contemplation, échanger leurs valeurs. Nous retrouvons ici une nouvelle application de ce que nous appelions, dans un chapitre précédent, </a:t>
            </a:r>
            <a:r>
              <a:rPr lang="fr-FR" sz="1600" b="1" i="1" dirty="0">
                <a:latin typeface="Calibri" panose="020F0502020204030204" pitchFamily="34" charset="0"/>
              </a:rPr>
              <a:t>l’imagination généralisée</a:t>
            </a:r>
            <a:r>
              <a:rPr lang="fr-FR" sz="1600" b="1" dirty="0">
                <a:latin typeface="Calibri" panose="020F0502020204030204" pitchFamily="34" charset="0"/>
              </a:rPr>
              <a:t> </a:t>
            </a:r>
            <a:r>
              <a:rPr lang="fr-FR" sz="1600" dirty="0">
                <a:latin typeface="Calibri" panose="020F0502020204030204" pitchFamily="34" charset="0"/>
              </a:rPr>
              <a:t>pour caractériser des images où l’imaginé et l’imaginant sont aussi indissolublement reliés que la réalité géométrique et la pensée géométrique dans </a:t>
            </a:r>
            <a:r>
              <a:rPr lang="fr-FR" sz="1600" b="1" dirty="0">
                <a:latin typeface="Calibri" panose="020F0502020204030204" pitchFamily="34" charset="0"/>
              </a:rPr>
              <a:t>la </a:t>
            </a:r>
            <a:r>
              <a:rPr lang="fr-FR" sz="1600" b="1" i="1" dirty="0">
                <a:latin typeface="Calibri" panose="020F0502020204030204" pitchFamily="34" charset="0"/>
              </a:rPr>
              <a:t>relativité </a:t>
            </a:r>
            <a:r>
              <a:rPr lang="fr-FR" sz="1600" b="1" i="1" dirty="0" smtClean="0">
                <a:latin typeface="Calibri" panose="020F0502020204030204" pitchFamily="34" charset="0"/>
              </a:rPr>
              <a:t>généralisée</a:t>
            </a:r>
            <a:r>
              <a:rPr lang="fr-FR" sz="1600" i="1" dirty="0" smtClean="0">
                <a:latin typeface="Calibri" panose="020F0502020204030204" pitchFamily="34" charset="0"/>
              </a:rPr>
              <a:t>.</a:t>
            </a:r>
            <a:r>
              <a:rPr lang="fr-FR" sz="1600" dirty="0">
                <a:latin typeface="Calibri" panose="020F0502020204030204" pitchFamily="34" charset="0"/>
              </a:rPr>
              <a:t> </a:t>
            </a:r>
            <a:r>
              <a:rPr lang="fr-FR" sz="1600" dirty="0" smtClean="0">
                <a:latin typeface="Calibri" panose="020F0502020204030204" pitchFamily="34" charset="0"/>
              </a:rPr>
              <a:t>»</a:t>
            </a:r>
          </a:p>
          <a:p>
            <a:pPr algn="just"/>
            <a:endParaRPr lang="fr-FR" sz="1600" dirty="0" smtClean="0">
              <a:latin typeface="Calibri" panose="020F0502020204030204" pitchFamily="34" charset="0"/>
            </a:endParaRPr>
          </a:p>
          <a:p>
            <a:pPr algn="just"/>
            <a:r>
              <a:rPr lang="fr-FR" altLang="fr-FR" sz="1600" dirty="0" smtClean="0">
                <a:latin typeface="Calibri" panose="020F0502020204030204" pitchFamily="34" charset="0"/>
              </a:rPr>
              <a:t>G. Bachelard, </a:t>
            </a:r>
            <a:r>
              <a:rPr lang="fr-FR" altLang="fr-FR" sz="1600" i="1" dirty="0" smtClean="0">
                <a:latin typeface="Calibri" panose="020F0502020204030204" pitchFamily="34" charset="0"/>
              </a:rPr>
              <a:t>L’Air et les Songes</a:t>
            </a:r>
            <a:r>
              <a:rPr lang="fr-FR" altLang="fr-FR" sz="1600" dirty="0" smtClean="0">
                <a:latin typeface="Calibri" panose="020F0502020204030204" pitchFamily="34" charset="0"/>
              </a:rPr>
              <a:t> (1943).</a:t>
            </a:r>
            <a:endParaRPr lang="fr-FR" altLang="fr-FR" sz="1600" dirty="0">
              <a:latin typeface="Calibri" panose="020F0502020204030204" pitchFamily="34" charset="0"/>
            </a:endParaRPr>
          </a:p>
        </p:txBody>
      </p:sp>
      <p:sp>
        <p:nvSpPr>
          <p:cNvPr id="7"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19</a:t>
            </a:r>
            <a:endParaRPr lang="ru-RU" altLang="en-US" dirty="0">
              <a:latin typeface="Garamond" panose="02020404030301010803" pitchFamily="18" charset="0"/>
            </a:endParaRPr>
          </a:p>
        </p:txBody>
      </p:sp>
    </p:spTree>
    <p:extLst>
      <p:ext uri="{BB962C8B-B14F-4D97-AF65-F5344CB8AC3E}">
        <p14:creationId xmlns:p14="http://schemas.microsoft.com/office/powerpoint/2010/main" val="207757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39552" y="332656"/>
            <a:ext cx="8604448" cy="792088"/>
          </a:xfrm>
        </p:spPr>
        <p:txBody>
          <a:bodyPr/>
          <a:lstStyle/>
          <a:p>
            <a:pPr algn="ctr"/>
            <a:r>
              <a:rPr lang="fr-FR" altLang="fr-FR" sz="2800" b="1" dirty="0" smtClean="0">
                <a:solidFill>
                  <a:schemeClr val="tx1"/>
                </a:solidFill>
                <a:latin typeface="Calibri" panose="020F0502020204030204" pitchFamily="34" charset="0"/>
              </a:rPr>
              <a:t>La définition de la </a:t>
            </a:r>
            <a:r>
              <a:rPr lang="fr-FR" altLang="fr-FR" sz="2800" b="1" i="1" dirty="0" smtClean="0">
                <a:solidFill>
                  <a:schemeClr val="tx1"/>
                </a:solidFill>
                <a:latin typeface="Calibri" panose="020F0502020204030204" pitchFamily="34" charset="0"/>
              </a:rPr>
              <a:t>Physique</a:t>
            </a:r>
            <a:r>
              <a:rPr lang="fr-FR" altLang="fr-FR" sz="2800" b="1" dirty="0" smtClean="0">
                <a:solidFill>
                  <a:schemeClr val="tx1"/>
                </a:solidFill>
                <a:latin typeface="Calibri" panose="020F0502020204030204" pitchFamily="34" charset="0"/>
              </a:rPr>
              <a:t> d’Aristote</a:t>
            </a:r>
            <a:r>
              <a:rPr lang="fr-FR" altLang="fr-FR" sz="2800" i="1" dirty="0">
                <a:solidFill>
                  <a:schemeClr val="tx1"/>
                </a:solidFill>
                <a:latin typeface="Calibri" panose="020F0502020204030204" pitchFamily="34" charset="0"/>
              </a:rPr>
              <a:t/>
            </a:r>
            <a:br>
              <a:rPr lang="fr-FR" altLang="fr-FR" sz="2800" i="1" dirty="0">
                <a:solidFill>
                  <a:schemeClr val="tx1"/>
                </a:solidFill>
                <a:latin typeface="Calibri" panose="020F0502020204030204" pitchFamily="34" charset="0"/>
              </a:rPr>
            </a:br>
            <a:r>
              <a:rPr lang="fr-FR" altLang="fr-FR" sz="2000" dirty="0">
                <a:solidFill>
                  <a:schemeClr val="tx1"/>
                </a:solidFill>
                <a:latin typeface="Calibri" pitchFamily="34" charset="0"/>
              </a:rPr>
              <a:t>« </a:t>
            </a:r>
            <a:r>
              <a:rPr lang="fr-FR" altLang="fr-FR" sz="2000" dirty="0" smtClean="0">
                <a:solidFill>
                  <a:schemeClr val="tx1"/>
                </a:solidFill>
                <a:latin typeface="Calibri" pitchFamily="34" charset="0"/>
              </a:rPr>
              <a:t>Le </a:t>
            </a:r>
            <a:r>
              <a:rPr lang="fr-FR" altLang="fr-FR" sz="2000" dirty="0">
                <a:solidFill>
                  <a:schemeClr val="tx1"/>
                </a:solidFill>
                <a:latin typeface="Calibri" pitchFamily="34" charset="0"/>
              </a:rPr>
              <a:t>mouvement est l’acte de ce qui est en puissance. »</a:t>
            </a:r>
            <a:endParaRPr lang="fr-FR" altLang="fr-FR" sz="2800" dirty="0">
              <a:solidFill>
                <a:schemeClr val="tx1"/>
              </a:solidFill>
              <a:latin typeface="Calibri" panose="020F0502020204030204" pitchFamily="34" charset="0"/>
            </a:endParaRPr>
          </a:p>
        </p:txBody>
      </p:sp>
      <p:sp>
        <p:nvSpPr>
          <p:cNvPr id="10" name="Espace réservé du contenu 2"/>
          <p:cNvSpPr txBox="1">
            <a:spLocks/>
          </p:cNvSpPr>
          <p:nvPr/>
        </p:nvSpPr>
        <p:spPr bwMode="auto">
          <a:xfrm>
            <a:off x="395536" y="1484149"/>
            <a:ext cx="8892480" cy="4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Font typeface="Wingdings" panose="05000000000000000000" pitchFamily="2" charset="2"/>
              <a:buNone/>
              <a:defRPr/>
            </a:pPr>
            <a:r>
              <a:rPr lang="fr-FR" altLang="fr-FR" sz="1800" kern="0" dirty="0" smtClean="0">
                <a:latin typeface="Calibri" pitchFamily="34" charset="0"/>
              </a:rPr>
              <a:t>Pour Aristote, le mouvement désigne tout type de changement et le « mouvement </a:t>
            </a:r>
            <a:r>
              <a:rPr lang="fr-FR" altLang="fr-FR" sz="1800" i="1" kern="0" dirty="0" smtClean="0">
                <a:latin typeface="Calibri" pitchFamily="34" charset="0"/>
              </a:rPr>
              <a:t>local</a:t>
            </a:r>
            <a:r>
              <a:rPr lang="fr-FR" altLang="fr-FR" sz="1800" kern="0" dirty="0" smtClean="0">
                <a:latin typeface="Calibri" pitchFamily="34" charset="0"/>
              </a:rPr>
              <a:t> » désigne le changement de </a:t>
            </a:r>
            <a:r>
              <a:rPr lang="fr-FR" altLang="fr-FR" sz="1800" i="1" kern="0" dirty="0" smtClean="0">
                <a:latin typeface="Calibri" pitchFamily="34" charset="0"/>
              </a:rPr>
              <a:t>lieu</a:t>
            </a:r>
            <a:r>
              <a:rPr lang="fr-FR" altLang="fr-FR" sz="1800" kern="0" dirty="0" smtClean="0">
                <a:latin typeface="Calibri" pitchFamily="34" charset="0"/>
              </a:rPr>
              <a:t> ou déplacement, c’est-à-dire le mouvement au sens actuel.  </a:t>
            </a:r>
            <a:endParaRPr lang="fr-FR" altLang="fr-FR" sz="1800" kern="0" dirty="0">
              <a:latin typeface="Calibri"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379" y="2419966"/>
            <a:ext cx="5093208" cy="3422904"/>
          </a:xfrm>
          <a:prstGeom prst="rect">
            <a:avLst/>
          </a:prstGeom>
        </p:spPr>
      </p:pic>
      <p:sp>
        <p:nvSpPr>
          <p:cNvPr id="4" name="ZoneTexte 3"/>
          <p:cNvSpPr txBox="1"/>
          <p:nvPr/>
        </p:nvSpPr>
        <p:spPr>
          <a:xfrm>
            <a:off x="5796136" y="2204864"/>
            <a:ext cx="3096344" cy="3970318"/>
          </a:xfrm>
          <a:prstGeom prst="rect">
            <a:avLst/>
          </a:prstGeom>
          <a:noFill/>
        </p:spPr>
        <p:txBody>
          <a:bodyPr wrap="square" rtlCol="0">
            <a:spAutoFit/>
          </a:bodyPr>
          <a:lstStyle/>
          <a:p>
            <a:r>
              <a:rPr lang="fr-FR" dirty="0" smtClean="0">
                <a:latin typeface="Calibri" panose="020F0502020204030204" pitchFamily="34" charset="0"/>
              </a:rPr>
              <a:t>Le mouvement est l’action d’un moteur faisant passer un être « en puissance » à son être « en acte », il est donc défini paradoxalement comme l’acte de ce qui est en puissance, </a:t>
            </a:r>
            <a:r>
              <a:rPr lang="fr-FR" dirty="0" smtClean="0">
                <a:latin typeface="Calibri" panose="020F0502020204030204" pitchFamily="34" charset="0"/>
              </a:rPr>
              <a:t>comme « l’être </a:t>
            </a:r>
            <a:r>
              <a:rPr lang="fr-FR" dirty="0" smtClean="0">
                <a:latin typeface="Calibri" panose="020F0502020204030204" pitchFamily="34" charset="0"/>
              </a:rPr>
              <a:t>de ce qui est en train de </a:t>
            </a:r>
            <a:r>
              <a:rPr lang="fr-FR" dirty="0" smtClean="0">
                <a:latin typeface="Calibri" panose="020F0502020204030204" pitchFamily="34" charset="0"/>
              </a:rPr>
              <a:t>changer d’être »…</a:t>
            </a:r>
            <a:endParaRPr lang="fr-FR" dirty="0">
              <a:latin typeface="Calibri" panose="020F0502020204030204" pitchFamily="34" charset="0"/>
            </a:endParaRPr>
          </a:p>
          <a:p>
            <a:r>
              <a:rPr lang="fr-FR" dirty="0" smtClean="0">
                <a:latin typeface="Calibri" panose="020F0502020204030204" pitchFamily="34" charset="0"/>
              </a:rPr>
              <a:t>Pour le mouvement local, cela signifie que les </a:t>
            </a:r>
            <a:r>
              <a:rPr lang="fr-FR" dirty="0" smtClean="0">
                <a:latin typeface="Calibri" panose="020F0502020204030204" pitchFamily="34" charset="0"/>
              </a:rPr>
              <a:t>corps sont mus par la Nature vers leur </a:t>
            </a:r>
            <a:r>
              <a:rPr lang="fr-FR" dirty="0" smtClean="0">
                <a:latin typeface="Calibri" panose="020F0502020204030204" pitchFamily="34" charset="0"/>
              </a:rPr>
              <a:t>lieu </a:t>
            </a:r>
            <a:r>
              <a:rPr lang="fr-FR" i="1" dirty="0" smtClean="0">
                <a:latin typeface="Calibri" panose="020F0502020204030204" pitchFamily="34" charset="0"/>
              </a:rPr>
              <a:t>naturel</a:t>
            </a:r>
            <a:r>
              <a:rPr lang="fr-FR" dirty="0" smtClean="0">
                <a:latin typeface="Calibri" panose="020F0502020204030204" pitchFamily="34" charset="0"/>
              </a:rPr>
              <a:t> : le bas pour les corps graves (terre, eau), le haut pour les légers (air, feu).</a:t>
            </a:r>
            <a:endParaRPr lang="fr-FR" dirty="0">
              <a:latin typeface="Calibri" panose="020F0502020204030204" pitchFamily="34" charset="0"/>
            </a:endParaRPr>
          </a:p>
        </p:txBody>
      </p:sp>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2</a:t>
            </a:r>
            <a:endParaRPr lang="ru-RU" altLang="en-US" dirty="0">
              <a:latin typeface="Garamond" panose="02020404030301010803" pitchFamily="18" charset="0"/>
            </a:endParaRPr>
          </a:p>
        </p:txBody>
      </p:sp>
    </p:spTree>
    <p:extLst>
      <p:ext uri="{BB962C8B-B14F-4D97-AF65-F5344CB8AC3E}">
        <p14:creationId xmlns:p14="http://schemas.microsoft.com/office/powerpoint/2010/main" val="233913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4631436" cy="4508895"/>
          </a:xfrm>
          <a:solidFill>
            <a:schemeClr val="tx1"/>
          </a:solidFill>
        </p:spPr>
        <p:txBody>
          <a:bodyPr/>
          <a:lstStyle/>
          <a:p>
            <a:r>
              <a:rPr lang="fr-FR" sz="2400" dirty="0" smtClean="0">
                <a:solidFill>
                  <a:schemeClr val="bg1"/>
                </a:solidFill>
                <a:latin typeface="Calibri" panose="020F0502020204030204" pitchFamily="34" charset="0"/>
              </a:rPr>
              <a:t>Mettre en mouvement l’esprit par un va-et-vient entre le concept et la métaphore au sujet du « ciel noir », du « corps noir », du « trou noir », de la « matière noire » et de « l’énergie noire ».</a:t>
            </a:r>
            <a:endParaRPr lang="fr-FR" sz="2400" i="1" dirty="0" smtClean="0">
              <a:solidFill>
                <a:schemeClr val="bg1"/>
              </a:solidFill>
              <a:latin typeface="Calibri" panose="020F0502020204030204" pitchFamily="34" charset="0"/>
            </a:endParaRPr>
          </a:p>
        </p:txBody>
      </p:sp>
      <p:sp>
        <p:nvSpPr>
          <p:cNvPr id="3" name="Sous-titre 2"/>
          <p:cNvSpPr>
            <a:spLocks noGrp="1"/>
          </p:cNvSpPr>
          <p:nvPr>
            <p:ph type="subTitle" idx="1"/>
          </p:nvPr>
        </p:nvSpPr>
        <p:spPr>
          <a:xfrm>
            <a:off x="-1" y="4508895"/>
            <a:ext cx="4716017" cy="2349105"/>
          </a:xfrm>
          <a:solidFill>
            <a:schemeClr val="tx1"/>
          </a:solidFill>
        </p:spPr>
        <p:txBody>
          <a:bodyPr>
            <a:normAutofit/>
          </a:bodyPr>
          <a:lstStyle/>
          <a:p>
            <a:pPr algn="r"/>
            <a:r>
              <a:rPr lang="fr-FR" i="1" dirty="0" smtClean="0">
                <a:solidFill>
                  <a:schemeClr val="bg1">
                    <a:lumMod val="75000"/>
                  </a:schemeClr>
                </a:solidFill>
                <a:latin typeface="Calibri" panose="020F0502020204030204" pitchFamily="34" charset="0"/>
              </a:rPr>
              <a:t>Les Idées noires de la physique</a:t>
            </a:r>
          </a:p>
          <a:p>
            <a:pPr algn="r"/>
            <a:r>
              <a:rPr lang="fr-FR" dirty="0" smtClean="0">
                <a:solidFill>
                  <a:schemeClr val="bg1">
                    <a:lumMod val="75000"/>
                  </a:schemeClr>
                </a:solidFill>
                <a:latin typeface="Calibri" panose="020F0502020204030204" pitchFamily="34" charset="0"/>
              </a:rPr>
              <a:t>Vincent </a:t>
            </a:r>
            <a:r>
              <a:rPr lang="fr-FR" dirty="0" err="1" smtClean="0">
                <a:solidFill>
                  <a:schemeClr val="bg1">
                    <a:lumMod val="75000"/>
                  </a:schemeClr>
                </a:solidFill>
                <a:latin typeface="Calibri" panose="020F0502020204030204" pitchFamily="34" charset="0"/>
              </a:rPr>
              <a:t>Bontems</a:t>
            </a:r>
            <a:r>
              <a:rPr lang="fr-FR" dirty="0" smtClean="0">
                <a:solidFill>
                  <a:schemeClr val="bg1">
                    <a:lumMod val="75000"/>
                  </a:schemeClr>
                </a:solidFill>
                <a:latin typeface="Calibri" panose="020F0502020204030204" pitchFamily="34" charset="0"/>
              </a:rPr>
              <a:t> (philosophe)</a:t>
            </a:r>
          </a:p>
          <a:p>
            <a:pPr algn="r"/>
            <a:r>
              <a:rPr lang="fr-FR" dirty="0" smtClean="0">
                <a:solidFill>
                  <a:schemeClr val="bg1">
                    <a:lumMod val="75000"/>
                  </a:schemeClr>
                </a:solidFill>
                <a:latin typeface="Calibri" panose="020F0502020204030204" pitchFamily="34" charset="0"/>
              </a:rPr>
              <a:t>&amp; Roland </a:t>
            </a:r>
            <a:r>
              <a:rPr lang="fr-FR" dirty="0" err="1" smtClean="0">
                <a:solidFill>
                  <a:schemeClr val="bg1">
                    <a:lumMod val="75000"/>
                  </a:schemeClr>
                </a:solidFill>
                <a:latin typeface="Calibri" panose="020F0502020204030204" pitchFamily="34" charset="0"/>
              </a:rPr>
              <a:t>Lehoucq</a:t>
            </a:r>
            <a:r>
              <a:rPr lang="fr-FR" dirty="0" smtClean="0">
                <a:solidFill>
                  <a:schemeClr val="bg1">
                    <a:lumMod val="75000"/>
                  </a:schemeClr>
                </a:solidFill>
                <a:latin typeface="Calibri" panose="020F0502020204030204" pitchFamily="34" charset="0"/>
              </a:rPr>
              <a:t> (astrophysicien)</a:t>
            </a:r>
            <a:endParaRPr lang="fr-FR" dirty="0">
              <a:solidFill>
                <a:schemeClr val="bg1">
                  <a:lumMod val="75000"/>
                </a:schemeClr>
              </a:solidFill>
              <a:latin typeface="Calibri" panose="020F05020202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436" y="0"/>
            <a:ext cx="4512564" cy="6858000"/>
          </a:xfrm>
          <a:prstGeom prst="rect">
            <a:avLst/>
          </a:prstGeom>
        </p:spPr>
      </p:pic>
    </p:spTree>
    <p:extLst>
      <p:ext uri="{BB962C8B-B14F-4D97-AF65-F5344CB8AC3E}">
        <p14:creationId xmlns:p14="http://schemas.microsoft.com/office/powerpoint/2010/main" val="4100170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39552" y="332656"/>
            <a:ext cx="8604448" cy="792088"/>
          </a:xfrm>
        </p:spPr>
        <p:txBody>
          <a:bodyPr/>
          <a:lstStyle/>
          <a:p>
            <a:pPr algn="ctr"/>
            <a:r>
              <a:rPr lang="fr-FR" altLang="fr-FR" sz="2800" b="1" dirty="0" smtClean="0">
                <a:solidFill>
                  <a:schemeClr val="tx1"/>
                </a:solidFill>
                <a:latin typeface="Calibri" panose="020F0502020204030204" pitchFamily="34" charset="0"/>
              </a:rPr>
              <a:t>L’antique </a:t>
            </a:r>
            <a:r>
              <a:rPr lang="fr-FR" altLang="fr-FR" sz="2800" b="1" dirty="0" smtClean="0">
                <a:solidFill>
                  <a:schemeClr val="tx1"/>
                </a:solidFill>
                <a:latin typeface="Calibri" panose="020F0502020204030204" pitchFamily="34" charset="0"/>
              </a:rPr>
              <a:t>paradoxe du « repos relatif »</a:t>
            </a:r>
            <a:r>
              <a:rPr lang="fr-FR" altLang="fr-FR" sz="2800" i="1" dirty="0">
                <a:solidFill>
                  <a:schemeClr val="tx1"/>
                </a:solidFill>
                <a:latin typeface="Calibri" panose="020F0502020204030204" pitchFamily="34" charset="0"/>
              </a:rPr>
              <a:t/>
            </a:r>
            <a:br>
              <a:rPr lang="fr-FR" altLang="fr-FR" sz="2800" i="1" dirty="0">
                <a:solidFill>
                  <a:schemeClr val="tx1"/>
                </a:solidFill>
                <a:latin typeface="Calibri" panose="020F0502020204030204" pitchFamily="34" charset="0"/>
              </a:rPr>
            </a:br>
            <a:r>
              <a:rPr lang="fr-FR" altLang="fr-FR" sz="2000" dirty="0">
                <a:solidFill>
                  <a:schemeClr val="tx1"/>
                </a:solidFill>
                <a:latin typeface="Calibri" pitchFamily="34" charset="0"/>
              </a:rPr>
              <a:t>« </a:t>
            </a:r>
            <a:r>
              <a:rPr lang="fr-FR" altLang="fr-FR" sz="2000" dirty="0" smtClean="0">
                <a:solidFill>
                  <a:schemeClr val="tx1"/>
                </a:solidFill>
                <a:latin typeface="Calibri" pitchFamily="34" charset="0"/>
              </a:rPr>
              <a:t>Ulysse est-il à la fois en mouvement et au repos ?</a:t>
            </a:r>
            <a:r>
              <a:rPr lang="fr-FR" altLang="fr-FR" sz="2000" dirty="0">
                <a:solidFill>
                  <a:schemeClr val="tx1"/>
                </a:solidFill>
                <a:latin typeface="Calibri" pitchFamily="34" charset="0"/>
              </a:rPr>
              <a:t> »</a:t>
            </a:r>
            <a:endParaRPr lang="fr-FR" altLang="fr-FR" sz="2800" dirty="0">
              <a:solidFill>
                <a:schemeClr val="tx1"/>
              </a:solidFill>
              <a:latin typeface="Calibri" panose="020F0502020204030204" pitchFamily="34" charset="0"/>
            </a:endParaRPr>
          </a:p>
        </p:txBody>
      </p:sp>
      <p:sp>
        <p:nvSpPr>
          <p:cNvPr id="10" name="Espace réservé du contenu 2"/>
          <p:cNvSpPr txBox="1">
            <a:spLocks/>
          </p:cNvSpPr>
          <p:nvPr/>
        </p:nvSpPr>
        <p:spPr bwMode="auto">
          <a:xfrm>
            <a:off x="542628" y="5531040"/>
            <a:ext cx="8349852" cy="4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Font typeface="Wingdings" panose="05000000000000000000" pitchFamily="2" charset="2"/>
              <a:buNone/>
              <a:defRPr/>
            </a:pPr>
            <a:r>
              <a:rPr lang="fr-FR" altLang="fr-FR" sz="1800" kern="0" dirty="0" smtClean="0">
                <a:latin typeface="Calibri" pitchFamily="34" charset="0"/>
              </a:rPr>
              <a:t>C’est ainsi que j’enseignais longuement mes compagnons. Cependant sans traîner, </a:t>
            </a:r>
            <a:r>
              <a:rPr lang="fr-FR" altLang="fr-FR" sz="1800" b="1" i="1" kern="0" dirty="0" smtClean="0">
                <a:latin typeface="Calibri" pitchFamily="34" charset="0"/>
              </a:rPr>
              <a:t>la barque robuste arrivait à l’île des Sirènes</a:t>
            </a:r>
            <a:r>
              <a:rPr lang="fr-FR" altLang="fr-FR" sz="1800" b="1" kern="0" dirty="0" smtClean="0">
                <a:latin typeface="Calibri" pitchFamily="34" charset="0"/>
              </a:rPr>
              <a:t> </a:t>
            </a:r>
            <a:r>
              <a:rPr lang="fr-FR" altLang="fr-FR" sz="1800" kern="0" dirty="0" smtClean="0">
                <a:latin typeface="Calibri" pitchFamily="34" charset="0"/>
              </a:rPr>
              <a:t>:  un vent sans danger la poussait. »  </a:t>
            </a:r>
            <a:endParaRPr lang="fr-FR" altLang="fr-FR" sz="1800" kern="0" dirty="0">
              <a:latin typeface="Calibri" pitchFamily="34" charset="0"/>
            </a:endParaRPr>
          </a:p>
        </p:txBody>
      </p:sp>
      <p:sp>
        <p:nvSpPr>
          <p:cNvPr id="4" name="ZoneTexte 3"/>
          <p:cNvSpPr txBox="1"/>
          <p:nvPr/>
        </p:nvSpPr>
        <p:spPr>
          <a:xfrm>
            <a:off x="568152" y="1417006"/>
            <a:ext cx="3096344" cy="4247317"/>
          </a:xfrm>
          <a:prstGeom prst="rect">
            <a:avLst/>
          </a:prstGeom>
          <a:noFill/>
        </p:spPr>
        <p:txBody>
          <a:bodyPr wrap="square" rtlCol="0">
            <a:spAutoFit/>
          </a:bodyPr>
          <a:lstStyle/>
          <a:p>
            <a:r>
              <a:rPr lang="fr-FR" i="1" dirty="0" smtClean="0">
                <a:latin typeface="Calibri" panose="020F0502020204030204" pitchFamily="34" charset="0"/>
              </a:rPr>
              <a:t>L’Odyssée</a:t>
            </a:r>
            <a:r>
              <a:rPr lang="fr-FR" dirty="0" smtClean="0">
                <a:latin typeface="Calibri" panose="020F0502020204030204" pitchFamily="34" charset="0"/>
              </a:rPr>
              <a:t> (chant XII)</a:t>
            </a:r>
          </a:p>
          <a:p>
            <a:endParaRPr lang="fr-FR" dirty="0">
              <a:latin typeface="Calibri" panose="020F0502020204030204" pitchFamily="34" charset="0"/>
            </a:endParaRPr>
          </a:p>
          <a:p>
            <a:r>
              <a:rPr lang="fr-FR" dirty="0" smtClean="0">
                <a:latin typeface="Calibri" panose="020F0502020204030204" pitchFamily="34" charset="0"/>
              </a:rPr>
              <a:t>Ulysse: « Circé nous donne pour premier conseil de fuir des Sirènes étranges l’herbe en fleur et les chansons ; moi seul puis écouter leur voix ; mais liez-moi par des liens douloureux, </a:t>
            </a:r>
            <a:r>
              <a:rPr lang="fr-FR" b="1" i="1" dirty="0" smtClean="0">
                <a:latin typeface="Calibri" panose="020F0502020204030204" pitchFamily="34" charset="0"/>
              </a:rPr>
              <a:t>que je ne puisse pas bouger</a:t>
            </a:r>
            <a:r>
              <a:rPr lang="fr-FR" dirty="0" smtClean="0">
                <a:latin typeface="Calibri" panose="020F0502020204030204" pitchFamily="34" charset="0"/>
              </a:rPr>
              <a:t>, debout, sur l’emplanture, attachez-y-moi par des cordes, et si je vous enjoins, vous presse de me détacher, il faudra redoubler l’emprise de mes liens ! »</a:t>
            </a:r>
            <a:endParaRPr lang="fr-FR" dirty="0">
              <a:latin typeface="Calibri" panose="020F050202020403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993631"/>
            <a:ext cx="4641099" cy="3094066"/>
          </a:xfrm>
          <a:prstGeom prst="rect">
            <a:avLst/>
          </a:prstGeom>
        </p:spPr>
      </p:pic>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3</a:t>
            </a:r>
            <a:endParaRPr lang="ru-RU" altLang="en-US" dirty="0">
              <a:latin typeface="Garamond" panose="02020404030301010803" pitchFamily="18" charset="0"/>
            </a:endParaRPr>
          </a:p>
        </p:txBody>
      </p:sp>
    </p:spTree>
    <p:extLst>
      <p:ext uri="{BB962C8B-B14F-4D97-AF65-F5344CB8AC3E}">
        <p14:creationId xmlns:p14="http://schemas.microsoft.com/office/powerpoint/2010/main" val="228358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39552" y="332656"/>
            <a:ext cx="8604448" cy="792088"/>
          </a:xfrm>
        </p:spPr>
        <p:txBody>
          <a:bodyPr/>
          <a:lstStyle/>
          <a:p>
            <a:pPr algn="ctr"/>
            <a:r>
              <a:rPr lang="fr-FR" altLang="fr-FR" sz="2800" b="1" dirty="0" smtClean="0">
                <a:solidFill>
                  <a:schemeClr val="tx1"/>
                </a:solidFill>
                <a:latin typeface="Calibri" panose="020F0502020204030204" pitchFamily="34" charset="0"/>
              </a:rPr>
              <a:t>Le problème du référentiel absolu</a:t>
            </a:r>
            <a:r>
              <a:rPr lang="fr-FR" altLang="fr-FR" sz="2800" i="1" dirty="0">
                <a:solidFill>
                  <a:schemeClr val="tx1"/>
                </a:solidFill>
                <a:latin typeface="Calibri" panose="020F0502020204030204" pitchFamily="34" charset="0"/>
              </a:rPr>
              <a:t/>
            </a:r>
            <a:br>
              <a:rPr lang="fr-FR" altLang="fr-FR" sz="2800" i="1" dirty="0">
                <a:solidFill>
                  <a:schemeClr val="tx1"/>
                </a:solidFill>
                <a:latin typeface="Calibri" panose="020F0502020204030204" pitchFamily="34" charset="0"/>
              </a:rPr>
            </a:br>
            <a:r>
              <a:rPr lang="fr-FR" altLang="fr-FR" sz="2000" dirty="0">
                <a:solidFill>
                  <a:schemeClr val="tx1"/>
                </a:solidFill>
                <a:latin typeface="Calibri" pitchFamily="34" charset="0"/>
              </a:rPr>
              <a:t>« </a:t>
            </a:r>
            <a:r>
              <a:rPr lang="fr-FR" altLang="fr-FR" sz="2000" dirty="0" smtClean="0">
                <a:solidFill>
                  <a:schemeClr val="tx1"/>
                </a:solidFill>
                <a:latin typeface="Calibri" pitchFamily="34" charset="0"/>
              </a:rPr>
              <a:t>Comment peut-on s’assurer que la Terre est immobile ?</a:t>
            </a:r>
            <a:r>
              <a:rPr lang="fr-FR" altLang="fr-FR" sz="2000" dirty="0">
                <a:solidFill>
                  <a:schemeClr val="tx1"/>
                </a:solidFill>
                <a:latin typeface="Calibri" pitchFamily="34" charset="0"/>
              </a:rPr>
              <a:t> »</a:t>
            </a:r>
            <a:endParaRPr lang="fr-FR" altLang="fr-FR" sz="2800" dirty="0">
              <a:solidFill>
                <a:schemeClr val="tx1"/>
              </a:solidFill>
              <a:latin typeface="Calibri" panose="020F0502020204030204" pitchFamily="34" charset="0"/>
            </a:endParaRPr>
          </a:p>
        </p:txBody>
      </p:sp>
      <p:sp>
        <p:nvSpPr>
          <p:cNvPr id="10" name="Espace réservé du contenu 2"/>
          <p:cNvSpPr txBox="1">
            <a:spLocks/>
          </p:cNvSpPr>
          <p:nvPr/>
        </p:nvSpPr>
        <p:spPr bwMode="auto">
          <a:xfrm>
            <a:off x="323528" y="3537306"/>
            <a:ext cx="3823140" cy="4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Font typeface="Wingdings" panose="05000000000000000000" pitchFamily="2" charset="2"/>
              <a:buNone/>
              <a:defRPr/>
            </a:pPr>
            <a:r>
              <a:rPr lang="fr-FR" altLang="fr-FR" sz="1800" kern="0" dirty="0" smtClean="0">
                <a:latin typeface="Calibri" pitchFamily="34" charset="0"/>
              </a:rPr>
              <a:t>Archimède : si nous ne doutons pas que la Terre est immobile, c’est parce que si elle se mouvait, tournant sur elle-même, nous le sentirions et toute chose envoyée en l’air se trouverait déportée systématiquement vers l’ouest, et les oiseaux ne voleraient pas à la même vitesse dans toutes les directions…</a:t>
            </a:r>
            <a:endParaRPr lang="fr-FR" altLang="fr-FR" sz="1800" kern="0" dirty="0">
              <a:latin typeface="Calibri" pitchFamily="34" charset="0"/>
            </a:endParaRPr>
          </a:p>
        </p:txBody>
      </p:sp>
      <p:sp>
        <p:nvSpPr>
          <p:cNvPr id="4" name="ZoneTexte 3"/>
          <p:cNvSpPr txBox="1"/>
          <p:nvPr/>
        </p:nvSpPr>
        <p:spPr>
          <a:xfrm>
            <a:off x="323528" y="1503420"/>
            <a:ext cx="8292221" cy="2031325"/>
          </a:xfrm>
          <a:prstGeom prst="rect">
            <a:avLst/>
          </a:prstGeom>
          <a:noFill/>
        </p:spPr>
        <p:txBody>
          <a:bodyPr wrap="square" rtlCol="0">
            <a:spAutoFit/>
          </a:bodyPr>
          <a:lstStyle/>
          <a:p>
            <a:pPr algn="just"/>
            <a:r>
              <a:rPr lang="fr-FR" dirty="0" smtClean="0">
                <a:latin typeface="Calibri" panose="020F0502020204030204" pitchFamily="34" charset="0"/>
              </a:rPr>
              <a:t>Nicolas Oresme, </a:t>
            </a:r>
            <a:r>
              <a:rPr lang="fr-FR" i="1" dirty="0" smtClean="0">
                <a:latin typeface="Calibri" panose="020F0502020204030204" pitchFamily="34" charset="0"/>
              </a:rPr>
              <a:t>Le Livre du ciel et du monde</a:t>
            </a:r>
            <a:r>
              <a:rPr lang="fr-FR" dirty="0" smtClean="0">
                <a:latin typeface="Calibri" panose="020F0502020204030204" pitchFamily="34" charset="0"/>
              </a:rPr>
              <a:t> (1377) : </a:t>
            </a:r>
          </a:p>
          <a:p>
            <a:pPr algn="just"/>
            <a:r>
              <a:rPr lang="fr-FR" dirty="0">
                <a:latin typeface="Calibri" panose="020F0502020204030204" pitchFamily="34" charset="0"/>
              </a:rPr>
              <a:t>L</a:t>
            </a:r>
            <a:r>
              <a:rPr lang="fr-FR" dirty="0" smtClean="0">
                <a:latin typeface="Calibri" panose="020F0502020204030204" pitchFamily="34" charset="0"/>
              </a:rPr>
              <a:t>e </a:t>
            </a:r>
            <a:r>
              <a:rPr lang="fr-FR" dirty="0">
                <a:latin typeface="Calibri" panose="020F0502020204030204" pitchFamily="34" charset="0"/>
              </a:rPr>
              <a:t>mouvement apparent de la voûte céleste durant la nuit ne prouve pas que les étoiles soient en </a:t>
            </a:r>
            <a:r>
              <a:rPr lang="fr-FR" dirty="0" smtClean="0">
                <a:latin typeface="Calibri" panose="020F0502020204030204" pitchFamily="34" charset="0"/>
              </a:rPr>
              <a:t>mouvement et la Terre au repos, </a:t>
            </a:r>
            <a:r>
              <a:rPr lang="fr-FR" dirty="0">
                <a:latin typeface="Calibri" panose="020F0502020204030204" pitchFamily="34" charset="0"/>
              </a:rPr>
              <a:t>car il se pourrait que la Terre tourne sur elle-même et que le mouvement observé soit causé par la rotation terrestre plutôt que par leur déplacement, « et nous semblerait continuellement que la partie où nous sommes reposât et que l’autre fût toujours mue, aussi comme il semble à un homme qui est en une nef que les arbres dehors sont mus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602" y="3821526"/>
            <a:ext cx="4895006" cy="3036474"/>
          </a:xfrm>
          <a:prstGeom prst="rect">
            <a:avLst/>
          </a:prstGeom>
        </p:spPr>
      </p:pic>
    </p:spTree>
    <p:extLst>
      <p:ext uri="{BB962C8B-B14F-4D97-AF65-F5344CB8AC3E}">
        <p14:creationId xmlns:p14="http://schemas.microsoft.com/office/powerpoint/2010/main" val="29853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641" y="0"/>
            <a:ext cx="923359" cy="1340767"/>
          </a:xfrm>
          <a:prstGeom prst="rect">
            <a:avLst/>
          </a:prstGeom>
        </p:spPr>
      </p:pic>
      <p:sp>
        <p:nvSpPr>
          <p:cNvPr id="10242" name="Titre 1"/>
          <p:cNvSpPr>
            <a:spLocks noGrp="1"/>
          </p:cNvSpPr>
          <p:nvPr>
            <p:ph type="title"/>
          </p:nvPr>
        </p:nvSpPr>
        <p:spPr>
          <a:xfrm>
            <a:off x="827584" y="332656"/>
            <a:ext cx="6874216" cy="792088"/>
          </a:xfrm>
        </p:spPr>
        <p:txBody>
          <a:bodyPr/>
          <a:lstStyle/>
          <a:p>
            <a:pPr algn="ctr"/>
            <a:r>
              <a:rPr lang="fr-FR" altLang="fr-FR" sz="2800" b="1" dirty="0" smtClean="0">
                <a:solidFill>
                  <a:schemeClr val="tx1"/>
                </a:solidFill>
                <a:latin typeface="Calibri" panose="020F0502020204030204" pitchFamily="34" charset="0"/>
              </a:rPr>
              <a:t>L’énigme de Galilée (1632) </a:t>
            </a:r>
            <a:r>
              <a:rPr lang="fr-FR" altLang="fr-FR" sz="2800" b="1" dirty="0" smtClean="0">
                <a:solidFill>
                  <a:schemeClr val="tx1"/>
                </a:solidFill>
                <a:latin typeface="Calibri" panose="020F0502020204030204" pitchFamily="34" charset="0"/>
              </a:rPr>
              <a:t>:</a:t>
            </a:r>
            <a:r>
              <a:rPr lang="fr-FR" altLang="fr-FR" sz="2800" i="1" dirty="0" smtClean="0">
                <a:solidFill>
                  <a:schemeClr val="tx1"/>
                </a:solidFill>
                <a:latin typeface="Calibri" panose="020F0502020204030204" pitchFamily="34" charset="0"/>
              </a:rPr>
              <a:t/>
            </a:r>
            <a:br>
              <a:rPr lang="fr-FR" altLang="fr-FR" sz="2800" i="1" dirty="0" smtClean="0">
                <a:solidFill>
                  <a:schemeClr val="tx1"/>
                </a:solidFill>
                <a:latin typeface="Calibri" panose="020F0502020204030204" pitchFamily="34" charset="0"/>
              </a:rPr>
            </a:br>
            <a:r>
              <a:rPr lang="fr-FR" altLang="fr-FR" sz="2000" dirty="0" smtClean="0">
                <a:solidFill>
                  <a:schemeClr val="tx1"/>
                </a:solidFill>
                <a:latin typeface="Calibri" pitchFamily="34" charset="0"/>
              </a:rPr>
              <a:t>« Comment savoir si l’on est </a:t>
            </a:r>
            <a:r>
              <a:rPr lang="fr-FR" altLang="fr-FR" sz="2000" dirty="0" smtClean="0">
                <a:solidFill>
                  <a:schemeClr val="tx1"/>
                </a:solidFill>
                <a:latin typeface="Calibri" pitchFamily="34" charset="0"/>
              </a:rPr>
              <a:t>au </a:t>
            </a:r>
            <a:r>
              <a:rPr lang="fr-FR" altLang="fr-FR" sz="2000" dirty="0" smtClean="0">
                <a:solidFill>
                  <a:schemeClr val="tx1"/>
                </a:solidFill>
                <a:latin typeface="Calibri" pitchFamily="34" charset="0"/>
              </a:rPr>
              <a:t>repos ? »</a:t>
            </a:r>
            <a:endParaRPr lang="fr-FR" altLang="fr-FR" sz="2800" dirty="0">
              <a:solidFill>
                <a:schemeClr val="tx1"/>
              </a:solidFill>
              <a:latin typeface="Calibri" panose="020F0502020204030204" pitchFamily="34" charset="0"/>
            </a:endParaRPr>
          </a:p>
        </p:txBody>
      </p:sp>
      <p:sp>
        <p:nvSpPr>
          <p:cNvPr id="4" name="ZoneTexte 3"/>
          <p:cNvSpPr txBox="1"/>
          <p:nvPr/>
        </p:nvSpPr>
        <p:spPr>
          <a:xfrm>
            <a:off x="395536" y="1628800"/>
            <a:ext cx="4608512" cy="4278094"/>
          </a:xfrm>
          <a:prstGeom prst="rect">
            <a:avLst/>
          </a:prstGeom>
          <a:noFill/>
        </p:spPr>
        <p:txBody>
          <a:bodyPr wrap="square" rtlCol="0">
            <a:spAutoFit/>
          </a:bodyPr>
          <a:lstStyle/>
          <a:p>
            <a:pPr algn="just"/>
            <a:r>
              <a:rPr lang="fr-FR" sz="1600" dirty="0" smtClean="0">
                <a:latin typeface="Calibri" panose="020F0502020204030204" pitchFamily="34" charset="0"/>
              </a:rPr>
              <a:t>« </a:t>
            </a:r>
            <a:r>
              <a:rPr lang="fr-FR" sz="1600" dirty="0">
                <a:latin typeface="Calibri" panose="020F0502020204030204" pitchFamily="34" charset="0"/>
              </a:rPr>
              <a:t>Enfermez-vous avec un ami dans la cabine principale à l'intérieur d'un grand bateau et prenez avec vous des mouches, des papillons, et d'autres petits animaux volants. Prenez une grande cuve d'eau avec un poisson dedans, suspendez une bouteille qui se vide goutte à goutte dans un grand récipient en dessous d'elle. Avec le bateau à l'arrêt, observez soigneusement comment les petits animaux volent à des vitesses égales vers tous les côtés de la cabine. Le poisson nage indifféremment dans toutes les directions, les gouttes tombent dans le récipient en dessous, et si vous lancez quelque chose à votre ami, vous n'avez pas besoin de le lancer plus fort dans une direction que dans une autre, les distances étant égales, et si vous sautez à pieds joints, vous franchissez des distances égales dans toutes les </a:t>
            </a:r>
            <a:r>
              <a:rPr lang="fr-FR" sz="1600" dirty="0" smtClean="0">
                <a:latin typeface="Calibri" panose="020F0502020204030204" pitchFamily="34" charset="0"/>
              </a:rPr>
              <a:t>directions. </a:t>
            </a:r>
            <a:r>
              <a:rPr lang="fr-FR" sz="1600" dirty="0">
                <a:latin typeface="Calibri" panose="020F0502020204030204" pitchFamily="34" charset="0"/>
              </a:rPr>
              <a:t>»</a:t>
            </a: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182" t="24585" r="71608" b="37846"/>
          <a:stretch/>
        </p:blipFill>
        <p:spPr>
          <a:xfrm>
            <a:off x="5292080" y="1665312"/>
            <a:ext cx="3851920" cy="3851920"/>
          </a:xfrm>
          <a:prstGeom prst="rect">
            <a:avLst/>
          </a:prstGeom>
        </p:spPr>
      </p:pic>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5</a:t>
            </a:r>
            <a:endParaRPr lang="ru-RU" altLang="en-US" dirty="0">
              <a:latin typeface="Garamond" panose="02020404030301010803" pitchFamily="18" charset="0"/>
            </a:endParaRPr>
          </a:p>
        </p:txBody>
      </p:sp>
    </p:spTree>
    <p:extLst>
      <p:ext uri="{BB962C8B-B14F-4D97-AF65-F5344CB8AC3E}">
        <p14:creationId xmlns:p14="http://schemas.microsoft.com/office/powerpoint/2010/main" val="3933156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53"/>
            <a:ext cx="1259632" cy="1829054"/>
          </a:xfrm>
          <a:prstGeom prst="rect">
            <a:avLst/>
          </a:prstGeom>
        </p:spPr>
      </p:pic>
      <p:sp>
        <p:nvSpPr>
          <p:cNvPr id="10242" name="Titre 1"/>
          <p:cNvSpPr>
            <a:spLocks noGrp="1"/>
          </p:cNvSpPr>
          <p:nvPr>
            <p:ph type="title"/>
          </p:nvPr>
        </p:nvSpPr>
        <p:spPr>
          <a:xfrm>
            <a:off x="1259632" y="332656"/>
            <a:ext cx="6874216" cy="792088"/>
          </a:xfrm>
        </p:spPr>
        <p:txBody>
          <a:bodyPr/>
          <a:lstStyle/>
          <a:p>
            <a:pPr algn="ctr"/>
            <a:r>
              <a:rPr lang="fr-FR" altLang="fr-FR" sz="2800" b="1" dirty="0" smtClean="0">
                <a:solidFill>
                  <a:schemeClr val="tx1"/>
                </a:solidFill>
                <a:latin typeface="Calibri" panose="020F0502020204030204" pitchFamily="34" charset="0"/>
              </a:rPr>
              <a:t>La découverte de Galilée :</a:t>
            </a:r>
            <a:r>
              <a:rPr lang="fr-FR" altLang="fr-FR" sz="2800" i="1" dirty="0" smtClean="0">
                <a:solidFill>
                  <a:schemeClr val="tx1"/>
                </a:solidFill>
                <a:latin typeface="Calibri" panose="020F0502020204030204" pitchFamily="34" charset="0"/>
              </a:rPr>
              <a:t/>
            </a:r>
            <a:br>
              <a:rPr lang="fr-FR" altLang="fr-FR" sz="2800" i="1" dirty="0" smtClean="0">
                <a:solidFill>
                  <a:schemeClr val="tx1"/>
                </a:solidFill>
                <a:latin typeface="Calibri" panose="020F0502020204030204" pitchFamily="34" charset="0"/>
              </a:rPr>
            </a:br>
            <a:r>
              <a:rPr lang="fr-FR" altLang="fr-FR" sz="2000" dirty="0" smtClean="0">
                <a:solidFill>
                  <a:schemeClr val="tx1"/>
                </a:solidFill>
                <a:latin typeface="Calibri" pitchFamily="34" charset="0"/>
              </a:rPr>
              <a:t>On </a:t>
            </a:r>
            <a:r>
              <a:rPr lang="fr-FR" altLang="fr-FR" sz="2000" dirty="0" smtClean="0">
                <a:solidFill>
                  <a:schemeClr val="tx1"/>
                </a:solidFill>
                <a:latin typeface="Calibri" pitchFamily="34" charset="0"/>
              </a:rPr>
              <a:t>ne peut pas </a:t>
            </a:r>
            <a:r>
              <a:rPr lang="fr-FR" altLang="fr-FR" sz="2000" dirty="0" smtClean="0">
                <a:solidFill>
                  <a:schemeClr val="tx1"/>
                </a:solidFill>
                <a:latin typeface="Calibri" pitchFamily="34" charset="0"/>
              </a:rPr>
              <a:t>distinguer le mouvement inertiel (rectiligne uniforme) de l’immobilité</a:t>
            </a:r>
            <a:endParaRPr lang="fr-FR" altLang="fr-FR" sz="2800" dirty="0">
              <a:solidFill>
                <a:schemeClr val="tx1"/>
              </a:solidFill>
              <a:latin typeface="Calibri" panose="020F0502020204030204" pitchFamily="34" charset="0"/>
            </a:endParaRPr>
          </a:p>
        </p:txBody>
      </p:sp>
      <p:sp>
        <p:nvSpPr>
          <p:cNvPr id="4" name="ZoneTexte 3"/>
          <p:cNvSpPr txBox="1"/>
          <p:nvPr/>
        </p:nvSpPr>
        <p:spPr>
          <a:xfrm>
            <a:off x="179512" y="2211626"/>
            <a:ext cx="5112568" cy="3293209"/>
          </a:xfrm>
          <a:prstGeom prst="rect">
            <a:avLst/>
          </a:prstGeom>
          <a:noFill/>
        </p:spPr>
        <p:txBody>
          <a:bodyPr wrap="square" rtlCol="0">
            <a:spAutoFit/>
          </a:bodyPr>
          <a:lstStyle/>
          <a:p>
            <a:pPr algn="just"/>
            <a:r>
              <a:rPr lang="fr-FR" sz="1600" dirty="0" smtClean="0">
                <a:latin typeface="Calibri" panose="020F0502020204030204" pitchFamily="34" charset="0"/>
              </a:rPr>
              <a:t>« Lorsque </a:t>
            </a:r>
            <a:r>
              <a:rPr lang="fr-FR" sz="1600" dirty="0">
                <a:latin typeface="Calibri" panose="020F0502020204030204" pitchFamily="34" charset="0"/>
              </a:rPr>
              <a:t>vous aurez observé toutes ces choses soigneusement (bien qu'il n'y ait aucun doute que lorsque le bateau est à l'arrêt, les choses doivent se passer ainsi), faites avancer le bateau à l'allure qui vous plaira, pour autant que </a:t>
            </a:r>
            <a:r>
              <a:rPr lang="fr-FR" sz="1600" b="1" dirty="0">
                <a:latin typeface="Calibri" panose="020F0502020204030204" pitchFamily="34" charset="0"/>
              </a:rPr>
              <a:t>la vitesse soit uniforme et ne fluctue pas de part et d'autre</a:t>
            </a:r>
            <a:r>
              <a:rPr lang="fr-FR" sz="1600" dirty="0">
                <a:latin typeface="Calibri" panose="020F0502020204030204" pitchFamily="34" charset="0"/>
              </a:rPr>
              <a:t>. Vous ne verrez pas le moindre changement dans aucun des effets mentionnés et même aucun d'eux ne vous permettra de dire si le bateau est en mouvement ou à l'arrêt (...) les papillons et les mouches continueront à voler indifféremment dans toutes les directions. Et on ne les verra jamais s'accumuler du côté de la cloison qui fait face à la poupe ; ce qui ne manquerait pas d'arriver s'ils devaient s'épuiser à suivre le navire dans sa course rapide. »</a:t>
            </a: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182" t="24585" r="71608" b="37846"/>
          <a:stretch/>
        </p:blipFill>
        <p:spPr>
          <a:xfrm>
            <a:off x="5508104" y="1881336"/>
            <a:ext cx="3635896" cy="3635896"/>
          </a:xfrm>
          <a:prstGeom prst="rect">
            <a:avLst/>
          </a:prstGeom>
        </p:spPr>
      </p:pic>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6</a:t>
            </a:r>
            <a:endParaRPr lang="ru-RU" altLang="en-US" dirty="0">
              <a:latin typeface="Garamond" panose="02020404030301010803" pitchFamily="18" charset="0"/>
            </a:endParaRPr>
          </a:p>
        </p:txBody>
      </p:sp>
    </p:spTree>
    <p:extLst>
      <p:ext uri="{BB962C8B-B14F-4D97-AF65-F5344CB8AC3E}">
        <p14:creationId xmlns:p14="http://schemas.microsoft.com/office/powerpoint/2010/main" val="3164556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9512" y="332656"/>
            <a:ext cx="8856983" cy="936104"/>
          </a:xfrm>
        </p:spPr>
        <p:txBody>
          <a:bodyPr/>
          <a:lstStyle/>
          <a:p>
            <a:pPr algn="ctr"/>
            <a:r>
              <a:rPr lang="fr-FR" altLang="fr-FR" sz="2800" b="1" dirty="0" smtClean="0">
                <a:solidFill>
                  <a:schemeClr val="tx1"/>
                </a:solidFill>
                <a:latin typeface="Calibri" panose="020F0502020204030204" pitchFamily="34" charset="0"/>
              </a:rPr>
              <a:t>Le principe d’inertie</a:t>
            </a:r>
            <a:br>
              <a:rPr lang="fr-FR" altLang="fr-FR" sz="2800" b="1" dirty="0" smtClean="0">
                <a:solidFill>
                  <a:schemeClr val="tx1"/>
                </a:solidFill>
                <a:latin typeface="Calibri" panose="020F0502020204030204" pitchFamily="34" charset="0"/>
              </a:rPr>
            </a:br>
            <a:r>
              <a:rPr lang="fr-FR" altLang="fr-FR" sz="2800" b="1" dirty="0" smtClean="0">
                <a:solidFill>
                  <a:schemeClr val="tx1"/>
                </a:solidFill>
                <a:latin typeface="Calibri" panose="020F0502020204030204" pitchFamily="34" charset="0"/>
              </a:rPr>
              <a:t/>
            </a:r>
            <a:br>
              <a:rPr lang="fr-FR" altLang="fr-FR" sz="2800" b="1" dirty="0" smtClean="0">
                <a:solidFill>
                  <a:schemeClr val="tx1"/>
                </a:solidFill>
                <a:latin typeface="Calibri" panose="020F0502020204030204" pitchFamily="34" charset="0"/>
              </a:rPr>
            </a:br>
            <a:r>
              <a:rPr lang="fr-FR" altLang="fr-FR" sz="1800" dirty="0" smtClean="0">
                <a:solidFill>
                  <a:schemeClr val="tx1"/>
                </a:solidFill>
                <a:latin typeface="Calibri" panose="020F0502020204030204" pitchFamily="34" charset="0"/>
              </a:rPr>
              <a:t>Toute chose persiste dans le mouvement qu’elle partage tant que nulle force ne s’y oppose.</a:t>
            </a:r>
            <a:endParaRPr lang="fr-FR" altLang="fr-FR" sz="1800" dirty="0">
              <a:solidFill>
                <a:schemeClr val="tx1"/>
              </a:solidFill>
              <a:latin typeface="Calibri" panose="020F0502020204030204" pitchFamily="34" charset="0"/>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t="5900" r="63520" b="63650"/>
          <a:stretch/>
        </p:blipFill>
        <p:spPr>
          <a:xfrm>
            <a:off x="1115616" y="2141498"/>
            <a:ext cx="2686560" cy="3208436"/>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51503" t="5901" r="10940" b="65750"/>
          <a:stretch/>
        </p:blipFill>
        <p:spPr>
          <a:xfrm>
            <a:off x="5076056" y="2141498"/>
            <a:ext cx="3104123" cy="3352450"/>
          </a:xfrm>
          <a:prstGeom prst="rect">
            <a:avLst/>
          </a:prstGeom>
        </p:spPr>
      </p:pic>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7</a:t>
            </a:r>
            <a:endParaRPr lang="ru-RU" altLang="en-US" dirty="0">
              <a:latin typeface="Garamond" panose="02020404030301010803" pitchFamily="18" charset="0"/>
            </a:endParaRPr>
          </a:p>
        </p:txBody>
      </p:sp>
    </p:spTree>
    <p:extLst>
      <p:ext uri="{BB962C8B-B14F-4D97-AF65-F5344CB8AC3E}">
        <p14:creationId xmlns:p14="http://schemas.microsoft.com/office/powerpoint/2010/main" val="27697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9512" y="332656"/>
            <a:ext cx="8856983" cy="1440160"/>
          </a:xfrm>
        </p:spPr>
        <p:txBody>
          <a:bodyPr/>
          <a:lstStyle/>
          <a:p>
            <a:pPr algn="ctr"/>
            <a:r>
              <a:rPr lang="fr-FR" altLang="fr-FR" sz="2800" b="1" dirty="0" smtClean="0">
                <a:solidFill>
                  <a:schemeClr val="tx1"/>
                </a:solidFill>
                <a:latin typeface="Calibri" panose="020F0502020204030204" pitchFamily="34" charset="0"/>
              </a:rPr>
              <a:t>Le principe de relativité</a:t>
            </a:r>
            <a:br>
              <a:rPr lang="fr-FR" altLang="fr-FR" sz="2800" b="1"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 Le mouvement est comme s’il n’était pas. »</a:t>
            </a:r>
            <a:br>
              <a:rPr lang="fr-FR" altLang="fr-FR" sz="2000"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
            </a:r>
            <a:br>
              <a:rPr lang="fr-FR" altLang="fr-FR" sz="2000"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Il n’y a de mouvement que relativement à un référentiel.</a:t>
            </a:r>
            <a:endParaRPr lang="fr-FR" altLang="fr-FR" sz="2000" dirty="0">
              <a:solidFill>
                <a:schemeClr val="tx1"/>
              </a:solidFill>
              <a:latin typeface="Calibri" panose="020F0502020204030204" pitchFamily="34" charset="0"/>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0942" t="48950" r="13945" b="17450"/>
          <a:stretch/>
        </p:blipFill>
        <p:spPr>
          <a:xfrm>
            <a:off x="3995936" y="2456892"/>
            <a:ext cx="4838038" cy="3096344"/>
          </a:xfrm>
          <a:prstGeom prst="rect">
            <a:avLst/>
          </a:prstGeom>
        </p:spPr>
      </p:pic>
      <p:sp>
        <p:nvSpPr>
          <p:cNvPr id="4" name="Rectangle 3"/>
          <p:cNvSpPr/>
          <p:nvPr/>
        </p:nvSpPr>
        <p:spPr>
          <a:xfrm>
            <a:off x="6588224" y="2204864"/>
            <a:ext cx="224575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58" y="2238309"/>
            <a:ext cx="3168352" cy="2314028"/>
          </a:xfrm>
          <a:prstGeom prst="rect">
            <a:avLst/>
          </a:prstGeom>
        </p:spPr>
      </p:pic>
      <p:sp>
        <p:nvSpPr>
          <p:cNvPr id="6" name="Espace réservé du numéro de diapositive 4"/>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dirty="0" smtClean="0">
                <a:latin typeface="Garamond" panose="02020404030301010803" pitchFamily="18" charset="0"/>
              </a:rPr>
              <a:t>8</a:t>
            </a:r>
            <a:endParaRPr lang="ru-RU" altLang="en-US" dirty="0">
              <a:latin typeface="Garamond" panose="02020404030301010803" pitchFamily="18" charset="0"/>
            </a:endParaRPr>
          </a:p>
        </p:txBody>
      </p:sp>
    </p:spTree>
    <p:extLst>
      <p:ext uri="{BB962C8B-B14F-4D97-AF65-F5344CB8AC3E}">
        <p14:creationId xmlns:p14="http://schemas.microsoft.com/office/powerpoint/2010/main" val="3835514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9512" y="335503"/>
            <a:ext cx="8568952" cy="792088"/>
          </a:xfrm>
        </p:spPr>
        <p:txBody>
          <a:bodyPr/>
          <a:lstStyle/>
          <a:p>
            <a:pPr algn="ctr"/>
            <a:r>
              <a:rPr lang="fr-FR" altLang="fr-FR" sz="2800" b="1" dirty="0" smtClean="0">
                <a:solidFill>
                  <a:schemeClr val="tx1"/>
                </a:solidFill>
                <a:latin typeface="Calibri" panose="020F0502020204030204" pitchFamily="34" charset="0"/>
              </a:rPr>
              <a:t>Le mouvement </a:t>
            </a:r>
            <a:r>
              <a:rPr lang="fr-FR" altLang="fr-FR" sz="2800" b="1" dirty="0" smtClean="0">
                <a:solidFill>
                  <a:schemeClr val="tx1"/>
                </a:solidFill>
                <a:latin typeface="Calibri" panose="020F0502020204030204" pitchFamily="34" charset="0"/>
              </a:rPr>
              <a:t>dépendrait-il </a:t>
            </a:r>
            <a:r>
              <a:rPr lang="fr-FR" altLang="fr-FR" sz="2800" b="1" dirty="0" smtClean="0">
                <a:solidFill>
                  <a:schemeClr val="tx1"/>
                </a:solidFill>
                <a:latin typeface="Calibri" panose="020F0502020204030204" pitchFamily="34" charset="0"/>
              </a:rPr>
              <a:t>du sujet ?</a:t>
            </a:r>
            <a:br>
              <a:rPr lang="fr-FR" altLang="fr-FR" sz="2800" b="1" dirty="0" smtClean="0">
                <a:solidFill>
                  <a:schemeClr val="tx1"/>
                </a:solidFill>
                <a:latin typeface="Calibri" panose="020F0502020204030204" pitchFamily="34" charset="0"/>
              </a:rPr>
            </a:br>
            <a:r>
              <a:rPr lang="fr-FR" altLang="fr-FR" sz="2000" dirty="0" smtClean="0">
                <a:solidFill>
                  <a:schemeClr val="tx1"/>
                </a:solidFill>
                <a:latin typeface="Calibri" panose="020F0502020204030204" pitchFamily="34" charset="0"/>
              </a:rPr>
              <a:t>(Descartes, </a:t>
            </a:r>
            <a:r>
              <a:rPr lang="fr-FR" altLang="fr-FR" sz="2000" i="1" dirty="0" smtClean="0">
                <a:solidFill>
                  <a:schemeClr val="tx1"/>
                </a:solidFill>
                <a:latin typeface="Calibri" panose="020F0502020204030204" pitchFamily="34" charset="0"/>
              </a:rPr>
              <a:t>Principes de la philosophie</a:t>
            </a:r>
            <a:r>
              <a:rPr lang="fr-FR" altLang="fr-FR" sz="2000" dirty="0" smtClean="0">
                <a:solidFill>
                  <a:schemeClr val="tx1"/>
                </a:solidFill>
                <a:latin typeface="Calibri" panose="020F0502020204030204" pitchFamily="34" charset="0"/>
              </a:rPr>
              <a:t>)</a:t>
            </a:r>
            <a:endParaRPr lang="fr-FR" altLang="fr-FR" sz="2800" dirty="0">
              <a:solidFill>
                <a:schemeClr val="tx1"/>
              </a:solidFill>
              <a:latin typeface="Calibri" panose="020F0502020204030204" pitchFamily="34" charset="0"/>
            </a:endParaRPr>
          </a:p>
        </p:txBody>
      </p:sp>
      <p:sp>
        <p:nvSpPr>
          <p:cNvPr id="4" name="ZoneTexte 3"/>
          <p:cNvSpPr txBox="1"/>
          <p:nvPr/>
        </p:nvSpPr>
        <p:spPr>
          <a:xfrm>
            <a:off x="395536" y="3140968"/>
            <a:ext cx="4392488" cy="3046988"/>
          </a:xfrm>
          <a:prstGeom prst="rect">
            <a:avLst/>
          </a:prstGeom>
          <a:noFill/>
        </p:spPr>
        <p:txBody>
          <a:bodyPr wrap="square" rtlCol="0">
            <a:spAutoFit/>
          </a:bodyPr>
          <a:lstStyle/>
          <a:p>
            <a:pPr algn="just"/>
            <a:r>
              <a:rPr lang="fr-FR" altLang="fr-FR" sz="1600" dirty="0" smtClean="0">
                <a:latin typeface="Calibri" panose="020F0502020204030204" pitchFamily="34" charset="0"/>
              </a:rPr>
              <a:t>«</a:t>
            </a:r>
            <a:r>
              <a:rPr lang="fr-FR" altLang="fr-FR" sz="1600" dirty="0">
                <a:latin typeface="Calibri" panose="020F0502020204030204" pitchFamily="34" charset="0"/>
              </a:rPr>
              <a:t> </a:t>
            </a:r>
            <a:r>
              <a:rPr lang="fr-FR" altLang="fr-FR" sz="1600" b="1" dirty="0">
                <a:latin typeface="Calibri" panose="020F0502020204030204" pitchFamily="34" charset="0"/>
              </a:rPr>
              <a:t>Le mouvement, selon qu’on le prend d’ordinaire</a:t>
            </a:r>
            <a:r>
              <a:rPr lang="fr-FR" altLang="fr-FR" sz="1600" dirty="0">
                <a:latin typeface="Calibri" panose="020F0502020204030204" pitchFamily="34" charset="0"/>
              </a:rPr>
              <a:t>, n’est autre chose que </a:t>
            </a:r>
            <a:r>
              <a:rPr lang="fr-FR" altLang="fr-FR" sz="1600" i="1" dirty="0">
                <a:latin typeface="Calibri" panose="020F0502020204030204" pitchFamily="34" charset="0"/>
              </a:rPr>
              <a:t>l’action par laquelle un corps passe d’un lieu en un autre</a:t>
            </a:r>
            <a:r>
              <a:rPr lang="fr-FR" altLang="fr-FR" sz="1600" dirty="0">
                <a:latin typeface="Calibri" panose="020F0502020204030204" pitchFamily="34" charset="0"/>
              </a:rPr>
              <a:t>. </a:t>
            </a:r>
            <a:r>
              <a:rPr lang="fr-FR" altLang="fr-FR" sz="1600" dirty="0" smtClean="0">
                <a:latin typeface="Calibri" panose="020F0502020204030204" pitchFamily="34" charset="0"/>
              </a:rPr>
              <a:t>(…) Mais, si au lieu de nous arrêter à ce qui n’a point d’autre fondement que l’usage ordinaire, nous désirons savoir ce que c’est que </a:t>
            </a:r>
            <a:r>
              <a:rPr lang="fr-FR" altLang="fr-FR" sz="1600" b="1" dirty="0" smtClean="0">
                <a:latin typeface="Calibri" panose="020F0502020204030204" pitchFamily="34" charset="0"/>
              </a:rPr>
              <a:t>le mouvement selon la vérité</a:t>
            </a:r>
            <a:r>
              <a:rPr lang="fr-FR" altLang="fr-FR" sz="1600" dirty="0" smtClean="0">
                <a:latin typeface="Calibri" panose="020F0502020204030204" pitchFamily="34" charset="0"/>
              </a:rPr>
              <a:t>, nous dirons, afin de lui attribuer une nature qui soit déterminée, </a:t>
            </a:r>
            <a:r>
              <a:rPr lang="fr-FR" altLang="fr-FR" sz="1600" i="1" dirty="0" smtClean="0">
                <a:latin typeface="Calibri" panose="020F0502020204030204" pitchFamily="34" charset="0"/>
              </a:rPr>
              <a:t>qu’il est le transport d’une partie de la matière ou d’un corps du voisinage de ceux qui le touchent immédiatement, et que nous considérons comme en repos, dans le voisinage de quelques autres. </a:t>
            </a:r>
            <a:r>
              <a:rPr lang="fr-FR" altLang="fr-FR" sz="1600" dirty="0" smtClean="0">
                <a:latin typeface="Calibri" panose="020F0502020204030204" pitchFamily="34" charset="0"/>
              </a:rPr>
              <a:t>»</a:t>
            </a:r>
            <a:endParaRPr lang="fr-FR" altLang="fr-FR" sz="1600" dirty="0">
              <a:latin typeface="Calibri" panose="020F0502020204030204" pitchFamily="34" charset="0"/>
            </a:endParaRPr>
          </a:p>
        </p:txBody>
      </p:sp>
      <p:sp>
        <p:nvSpPr>
          <p:cNvPr id="6" name="ZoneTexte 5"/>
          <p:cNvSpPr txBox="1"/>
          <p:nvPr/>
        </p:nvSpPr>
        <p:spPr>
          <a:xfrm>
            <a:off x="4932040" y="1412776"/>
            <a:ext cx="3960440" cy="2800767"/>
          </a:xfrm>
          <a:prstGeom prst="rect">
            <a:avLst/>
          </a:prstGeom>
          <a:noFill/>
        </p:spPr>
        <p:txBody>
          <a:bodyPr wrap="square" rtlCol="0">
            <a:spAutoFit/>
          </a:bodyPr>
          <a:lstStyle/>
          <a:p>
            <a:pPr algn="just"/>
            <a:r>
              <a:rPr lang="fr-FR" altLang="fr-FR" sz="1600" dirty="0" smtClean="0">
                <a:latin typeface="Calibri" panose="020F0502020204030204" pitchFamily="34" charset="0"/>
              </a:rPr>
              <a:t>«</a:t>
            </a:r>
            <a:r>
              <a:rPr lang="fr-FR" altLang="fr-FR" sz="1600" dirty="0">
                <a:latin typeface="Calibri" panose="020F0502020204030204" pitchFamily="34" charset="0"/>
              </a:rPr>
              <a:t> </a:t>
            </a:r>
            <a:r>
              <a:rPr lang="fr-FR" altLang="fr-FR" sz="1600" dirty="0" smtClean="0">
                <a:latin typeface="Calibri" panose="020F0502020204030204" pitchFamily="34" charset="0"/>
              </a:rPr>
              <a:t>Une même chose en même temps change de lieu et n’en change point, de même aussi nous pouvons dire qu’</a:t>
            </a:r>
            <a:r>
              <a:rPr lang="fr-FR" altLang="fr-FR" sz="1600" b="1" dirty="0" smtClean="0">
                <a:latin typeface="Calibri" panose="020F0502020204030204" pitchFamily="34" charset="0"/>
              </a:rPr>
              <a:t>en même temps elle se meut et ne se meut point. </a:t>
            </a:r>
            <a:r>
              <a:rPr lang="fr-FR" altLang="fr-FR" sz="1600" dirty="0" smtClean="0">
                <a:latin typeface="Calibri" panose="020F0502020204030204" pitchFamily="34" charset="0"/>
              </a:rPr>
              <a:t>Car, par exemple, celui qui est assis à la poupe d’un vaisseau quand il ne prend garde qu’au rivage duquel il est parti, et le considère comme immobile ; et ne croit pas  se mouvoir quand il ne prend garde qu’au vaisseau sur lequel il est, parce qu’il ne change point de situation au regard de ses parties.</a:t>
            </a:r>
            <a:r>
              <a:rPr lang="fr-FR" altLang="fr-FR" sz="1600" i="1" dirty="0" smtClean="0">
                <a:latin typeface="Calibri" panose="020F0502020204030204" pitchFamily="34" charset="0"/>
              </a:rPr>
              <a:t> </a:t>
            </a:r>
            <a:r>
              <a:rPr lang="fr-FR" altLang="fr-FR" sz="1600" dirty="0" smtClean="0">
                <a:latin typeface="Calibri" panose="020F0502020204030204" pitchFamily="34" charset="0"/>
              </a:rPr>
              <a:t>»</a:t>
            </a:r>
            <a:endParaRPr lang="fr-FR" altLang="fr-FR" sz="1600" dirty="0">
              <a:latin typeface="Calibri" panose="020F0502020204030204" pitchFamily="34" charset="0"/>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14715"/>
          <a:stretch/>
        </p:blipFill>
        <p:spPr>
          <a:xfrm>
            <a:off x="4966063" y="4365104"/>
            <a:ext cx="3782401" cy="2376264"/>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89" y="1412776"/>
            <a:ext cx="2627451" cy="1645013"/>
          </a:xfrm>
          <a:prstGeom prst="rect">
            <a:avLst/>
          </a:prstGeom>
        </p:spPr>
      </p:pic>
    </p:spTree>
    <p:extLst>
      <p:ext uri="{BB962C8B-B14F-4D97-AF65-F5344CB8AC3E}">
        <p14:creationId xmlns:p14="http://schemas.microsoft.com/office/powerpoint/2010/main" val="370966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2585</TotalTime>
  <Words>864</Words>
  <Application>Microsoft Office PowerPoint</Application>
  <PresentationFormat>Affichage à l'écran (4:3)</PresentationFormat>
  <Paragraphs>105</Paragraphs>
  <Slides>20</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20</vt:i4>
      </vt:variant>
    </vt:vector>
  </HeadingPairs>
  <TitlesOfParts>
    <vt:vector size="28" baseType="lpstr">
      <vt:lpstr>Arial</vt:lpstr>
      <vt:lpstr>Calibri</vt:lpstr>
      <vt:lpstr>Garamond</vt:lpstr>
      <vt:lpstr>Lucida Sans Unicode</vt:lpstr>
      <vt:lpstr>Monotype Corsiva</vt:lpstr>
      <vt:lpstr>Wingdings</vt:lpstr>
      <vt:lpstr>Edge</vt:lpstr>
      <vt:lpstr>Conception personnalisée</vt:lpstr>
      <vt:lpstr>Penser le mouvement :  le concept et la métaphore   </vt:lpstr>
      <vt:lpstr>La définition de la Physique d’Aristote « Le mouvement est l’acte de ce qui est en puissance. »</vt:lpstr>
      <vt:lpstr>L’antique paradoxe du « repos relatif » « Ulysse est-il à la fois en mouvement et au repos ? »</vt:lpstr>
      <vt:lpstr>Le problème du référentiel absolu « Comment peut-on s’assurer que la Terre est immobile ? »</vt:lpstr>
      <vt:lpstr>L’énigme de Galilée (1632) : « Comment savoir si l’on est au repos ? »</vt:lpstr>
      <vt:lpstr>La découverte de Galilée : On ne peut pas distinguer le mouvement inertiel (rectiligne uniforme) de l’immobilité</vt:lpstr>
      <vt:lpstr>Le principe d’inertie  Toute chose persiste dans le mouvement qu’elle partage tant que nulle force ne s’y oppose.</vt:lpstr>
      <vt:lpstr>Le principe de relativité « Le mouvement est comme s’il n’était pas. »  Il n’y a de mouvement que relativement à un référentiel.</vt:lpstr>
      <vt:lpstr>Le mouvement dépendrait-il du sujet ? (Descartes, Principes de la philosophie)</vt:lpstr>
      <vt:lpstr>Le concept s’éloigne du sens commun (Le mouvement sans effort !)</vt:lpstr>
      <vt:lpstr>Une nouvelle définition très contrintuitive</vt:lpstr>
      <vt:lpstr>Le mouvement ou les mouvements ?</vt:lpstr>
      <vt:lpstr>Peut-on encore penser « le » mouvement ? (Faut-il en revenir à l’intuition ?)</vt:lpstr>
      <vt:lpstr>Le mouvement est-il possible/pensable ?</vt:lpstr>
      <vt:lpstr>La « vitesse en chaque instant » Pierre Varignon (1654-1722)</vt:lpstr>
      <vt:lpstr>La vitesse est un concept, le mouvant est une image Bergson rêve le mouvement plus qu’il ne le pense</vt:lpstr>
      <vt:lpstr>Le mouvement n’est-il qu’une métaphore ? (Il est « la » métaphore !)</vt:lpstr>
      <vt:lpstr>Du bon usage de la métaphore La métaphore du mouvement permet de rectifier l’intuition de la chose  </vt:lpstr>
      <vt:lpstr>Du bon usage de l’analogie Le concept de mouvement permet de penser la dynamique de nos rêves</vt:lpstr>
      <vt:lpstr>Mettre en mouvement l’esprit par un va-et-vient entre le concept et la métaphore au sujet du « ciel noir », du « corps noir », du « trou noir », de la « matière noire » et de « l’énergie noire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Alexei Grinbaum</dc:creator>
  <cp:lastModifiedBy>BONTEMS Vincent</cp:lastModifiedBy>
  <cp:revision>263</cp:revision>
  <dcterms:created xsi:type="dcterms:W3CDTF">2008-04-06T09:02:06Z</dcterms:created>
  <dcterms:modified xsi:type="dcterms:W3CDTF">2018-08-02T14:32:37Z</dcterms:modified>
</cp:coreProperties>
</file>